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6" r:id="rId2"/>
    <p:sldId id="333" r:id="rId3"/>
    <p:sldId id="334" r:id="rId4"/>
    <p:sldId id="342" r:id="rId5"/>
    <p:sldId id="339" r:id="rId6"/>
    <p:sldId id="33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9933"/>
    <a:srgbClr val="8CAFB2"/>
    <a:srgbClr val="9CD3D4"/>
    <a:srgbClr val="EBF2F5"/>
    <a:srgbClr val="E6E9EE"/>
    <a:srgbClr val="C02942"/>
    <a:srgbClr val="739EA1"/>
    <a:srgbClr val="54244B"/>
    <a:srgbClr val="D95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815" autoAdjust="0"/>
  </p:normalViewPr>
  <p:slideViewPr>
    <p:cSldViewPr snapToGrid="0">
      <p:cViewPr varScale="1">
        <p:scale>
          <a:sx n="114" d="100"/>
          <a:sy n="114" d="100"/>
        </p:scale>
        <p:origin x="3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15T11:24:37.40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92,'4'0,"5"0,5 0,3 0,3-4,2-1,1 0,0 1,1 2,-1 0,0 1,-1 1,5-4,4-1,1 0,3 2,-2 0,7 2,2 0,7 0,1 1,-2 1,-7-1,-7 0,-4 0,-1 0,0 0,5 0,1 0,2 0,-1 0,-4 0,-2 0,-4 0,2 0,0 0,-1-3,-1-6,-2-1,4 1,-1 3,4 1,0 2,3 2,6 1,4 0,7 0,5 1,4-1,5 0,1 1,-6-1,-10 0,-9 0,-8 0,-6 0,-4 0,-2 0,0 0,-1 0,5 0,1 0,0 0,0 0,-1 4,2 1,2-1,-2 0,-1-1,-1-1,7 6,8 3,6-2,3-1,3-3,-2-2,-6-1,-7-1,-6-1,-5-1,-2 1,-2-1,-1 1,0 0,0 0,0 0,1-1,0 1,0 1,0-1,1 0,3 0,1 0,4 0,4 0,4 0,2 0,-5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E4B40-585E-46AE-8973-50B95506A29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6988F-549C-4D01-ACC8-930DF7120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2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A2A9-4F80-4BEB-A17A-2A17BDBD093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C3B-21AE-4BC9-9BF1-DD95A76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A2A9-4F80-4BEB-A17A-2A17BDBD093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C3B-21AE-4BC9-9BF1-DD95A76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A2A9-4F80-4BEB-A17A-2A17BDBD093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C3B-21AE-4BC9-9BF1-DD95A76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A2A9-4F80-4BEB-A17A-2A17BDBD093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C3B-21AE-4BC9-9BF1-DD95A76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A2A9-4F80-4BEB-A17A-2A17BDBD093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C3B-21AE-4BC9-9BF1-DD95A76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A2A9-4F80-4BEB-A17A-2A17BDBD093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C3B-21AE-4BC9-9BF1-DD95A76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A2A9-4F80-4BEB-A17A-2A17BDBD093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C3B-21AE-4BC9-9BF1-DD95A76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A2A9-4F80-4BEB-A17A-2A17BDBD093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C3B-21AE-4BC9-9BF1-DD95A76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A2A9-4F80-4BEB-A17A-2A17BDBD093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C3B-21AE-4BC9-9BF1-DD95A76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A2A9-4F80-4BEB-A17A-2A17BDBD093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C3B-21AE-4BC9-9BF1-DD95A76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A2A9-4F80-4BEB-A17A-2A17BDBD093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8C3B-21AE-4BC9-9BF1-DD95A76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2" y="365635"/>
            <a:ext cx="11715605" cy="59920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7A2A9-4F80-4BEB-A17A-2A17BDBD093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8C3B-21AE-4BC9-9BF1-DD95A76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connectwithyourhealt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hyperlink" Target="http://www.connectwithyourhealth.com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98C9-014D-4E51-8B7D-A98564F95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184" y="77982"/>
            <a:ext cx="6001285" cy="1254642"/>
          </a:xfrm>
          <a:noFill/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latin typeface="Andes Bold" panose="02000000000000000000" pitchFamily="50" charset="0"/>
                <a:cs typeface="Arial" panose="020B0604020202020204" pitchFamily="34" charset="0"/>
              </a:rPr>
              <a:t>The World Bank 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ndes Bold" panose="02000000000000000000" pitchFamily="50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ndes Bold" panose="02000000000000000000" pitchFamily="50" charset="0"/>
                <a:cs typeface="Arial" panose="020B0604020202020204" pitchFamily="34" charset="0"/>
              </a:rPr>
              <a:t>Health &amp; Wellness Program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ndes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B0E3C-3877-4B27-8166-5114EAAA7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8184" y="1495647"/>
            <a:ext cx="5925878" cy="5287925"/>
          </a:xfrm>
          <a:noFill/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Provides staff with health support, coaching, and information through a program that supplements the WBG health insurance.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Helps you improve your health by taking small, consistent steps towards healthier behaviors.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Available to all HQ and Country Office staff, retirees, and eligible dependents age 18 and older.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 online wellness portal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www.connectwithyourhealth.com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offers: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Health risk assessment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Personalized health recommendations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to electronic/telephone health coaching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Health education support through videos and written articles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46FA4-5F59-480D-A71E-B237BC845C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615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532883-E005-4900-AAEF-10C2EFA569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64592" y="-609600"/>
            <a:ext cx="609600" cy="609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E8AFAA-591B-493D-B904-F845E26274EB}"/>
              </a:ext>
            </a:extLst>
          </p:cNvPr>
          <p:cNvGrpSpPr/>
          <p:nvPr/>
        </p:nvGrpSpPr>
        <p:grpSpPr>
          <a:xfrm>
            <a:off x="3610617" y="5231219"/>
            <a:ext cx="2495038" cy="1396408"/>
            <a:chOff x="3610617" y="5231219"/>
            <a:chExt cx="2495038" cy="13964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468594-8023-488F-BBFD-E91115087407}"/>
                </a:ext>
              </a:extLst>
            </p:cNvPr>
            <p:cNvSpPr/>
            <p:nvPr/>
          </p:nvSpPr>
          <p:spPr>
            <a:xfrm>
              <a:off x="3610617" y="5231219"/>
              <a:ext cx="2495038" cy="13964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011AE3-FE17-4A35-8F9C-1673862E2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784" y="5352584"/>
              <a:ext cx="2350703" cy="1153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1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4D7EC3-65F8-4DEB-A7E1-BB535A557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91" y="4057073"/>
            <a:ext cx="5590674" cy="2047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A3CC2-243E-4762-9EC5-A68C2BBD7935}"/>
              </a:ext>
            </a:extLst>
          </p:cNvPr>
          <p:cNvSpPr txBox="1"/>
          <p:nvPr/>
        </p:nvSpPr>
        <p:spPr>
          <a:xfrm>
            <a:off x="389341" y="1199821"/>
            <a:ext cx="676194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www.connectwithyourhealth.com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register with your name, UPI, and date of birth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Complete your Health &amp; Wellbeing Assessment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A366D9-FEFC-4B02-912A-7BDDFC58B4AE}"/>
              </a:ext>
            </a:extLst>
          </p:cNvPr>
          <p:cNvSpPr txBox="1"/>
          <p:nvPr/>
        </p:nvSpPr>
        <p:spPr>
          <a:xfrm>
            <a:off x="389341" y="212651"/>
            <a:ext cx="11632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Steps to Register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444FAB-6A61-4216-9F48-7B6CC702A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-741312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106796-EE08-4461-9804-823DAA33BB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284" y="1278948"/>
            <a:ext cx="5040716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757C52-4750-4ADD-BF0F-08FDE0316F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-609600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7B3615-A89F-49D7-92E2-E08AD6049A21}"/>
              </a:ext>
            </a:extLst>
          </p:cNvPr>
          <p:cNvSpPr txBox="1"/>
          <p:nvPr/>
        </p:nvSpPr>
        <p:spPr>
          <a:xfrm>
            <a:off x="373368" y="449726"/>
            <a:ext cx="1105201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Complete your Labs &amp; Biometrics</a:t>
            </a:r>
          </a:p>
          <a:p>
            <a:pPr marL="9144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If not done yet this calendar year, lab work is covered 100% by the World Bank Group health insurance plan as part of preventive care</a:t>
            </a:r>
          </a:p>
          <a:p>
            <a:pPr marL="1371600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blood draw for cholesterol (total, HDL, LDL, triglycerides)</a:t>
            </a:r>
          </a:p>
          <a:p>
            <a:pPr marL="1371600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blood sugar (blood glucose) levels</a:t>
            </a:r>
          </a:p>
          <a:p>
            <a:pPr marL="13716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biometric measurements: height, weight, waist circumference, and blood pressure.</a:t>
            </a:r>
          </a:p>
          <a:p>
            <a:pPr marL="9144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Enter these results in the self-reporting tool (strictly confidential and not shared with the WBG)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9F8BBE-754F-441E-B689-93ECA31D2477}"/>
              </a:ext>
            </a:extLst>
          </p:cNvPr>
          <p:cNvGrpSpPr/>
          <p:nvPr/>
        </p:nvGrpSpPr>
        <p:grpSpPr>
          <a:xfrm>
            <a:off x="373367" y="3268859"/>
            <a:ext cx="11644575" cy="3589141"/>
            <a:chOff x="271767" y="3144168"/>
            <a:chExt cx="11644575" cy="35891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83D1AA-209D-43A8-90B0-3E90FC657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767" y="3144168"/>
              <a:ext cx="10440128" cy="293760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69BDBF4-8BFC-4A7C-A452-95E991862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642" b="14759"/>
            <a:stretch/>
          </p:blipFill>
          <p:spPr>
            <a:xfrm>
              <a:off x="4077212" y="5044047"/>
              <a:ext cx="7839130" cy="1689262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E6919EC-C38F-47C9-8498-8CDDC8150331}"/>
                </a:ext>
              </a:extLst>
            </p:cNvPr>
            <p:cNvSpPr/>
            <p:nvPr/>
          </p:nvSpPr>
          <p:spPr>
            <a:xfrm>
              <a:off x="8192655" y="4294909"/>
              <a:ext cx="1874981" cy="7491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74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BAB671-57A8-43EC-8F54-8C1BC83154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81036" y="-607310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7B3615-A89F-49D7-92E2-E08AD6049A21}"/>
              </a:ext>
            </a:extLst>
          </p:cNvPr>
          <p:cNvSpPr txBox="1"/>
          <p:nvPr/>
        </p:nvSpPr>
        <p:spPr>
          <a:xfrm>
            <a:off x="378691" y="471340"/>
            <a:ext cx="1146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Receive your Preventive Plan results which will outline health risks and provide recommendations, review with a Health Coach if desired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9E1482-3804-470C-801C-9F1C5D4D0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53" y="2877897"/>
            <a:ext cx="11017083" cy="3704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64154E-C228-4E75-943C-342517103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390" y="1530551"/>
            <a:ext cx="11058525" cy="11345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0CBCD1-64FF-436E-9067-0E3AAB85847A}"/>
                  </a:ext>
                </a:extLst>
              </p14:cNvPr>
              <p14:cNvContentPartPr/>
              <p14:nvPr/>
            </p14:nvContentPartPr>
            <p14:xfrm>
              <a:off x="9737463" y="6247415"/>
              <a:ext cx="1120320" cy="33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0CBCD1-64FF-436E-9067-0E3AAB8584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01463" y="6175415"/>
                <a:ext cx="1191960" cy="1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3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C11EBB-4799-41F9-806C-6A5F467F1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4230" y="-597009"/>
            <a:ext cx="609600" cy="60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450A2-B1B5-4EF8-B61C-21AA6B409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222141"/>
            <a:ext cx="11227981" cy="75691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dirty="0"/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Next?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C5583-2BEA-4A85-BD90-2D68D31E4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37" y="1488557"/>
            <a:ext cx="6236908" cy="3706665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Bring the Preventive Plan to your doctor to discuss recommendations and work together towards making improvements.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Sign up for a health coaching program for ongoing support (also covered as part of the Health &amp; Wellness Program).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903D3A-AFA4-4D51-8AA7-7F255388D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055" y="679341"/>
            <a:ext cx="5266945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506255-E4E5-472E-93BB-B425E7EEE734}"/>
              </a:ext>
            </a:extLst>
          </p:cNvPr>
          <p:cNvSpPr/>
          <p:nvPr/>
        </p:nvSpPr>
        <p:spPr>
          <a:xfrm>
            <a:off x="462917" y="3709061"/>
            <a:ext cx="2963701" cy="22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have </a:t>
            </a:r>
            <a:r>
              <a:rPr lang="en-US" dirty="0">
                <a:latin typeface="Arial Black" panose="020B0A04020102020204" pitchFamily="34" charset="0"/>
              </a:rPr>
              <a:t>any problems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dirty="0"/>
              <a:t> </a:t>
            </a:r>
            <a:r>
              <a:rPr lang="en-US" dirty="0">
                <a:latin typeface="Arial Black" panose="020B0A04020102020204" pitchFamily="34" charset="0"/>
              </a:rPr>
              <a:t>any</a:t>
            </a:r>
            <a:r>
              <a:rPr lang="en-US" dirty="0"/>
              <a:t> </a:t>
            </a:r>
            <a:r>
              <a:rPr lang="en-US" dirty="0">
                <a:latin typeface="Arial Black" panose="020B0A04020102020204" pitchFamily="34" charset="0"/>
              </a:rPr>
              <a:t>stage</a:t>
            </a:r>
            <a:r>
              <a:rPr lang="en-US" dirty="0"/>
              <a:t> of the process, please call:</a:t>
            </a:r>
          </a:p>
          <a:p>
            <a:pPr algn="ctr"/>
            <a:r>
              <a:rPr lang="en-US" b="1" i="1" dirty="0"/>
              <a:t>866.713.1180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dirty="0"/>
              <a:t> email </a:t>
            </a:r>
          </a:p>
          <a:p>
            <a:pPr algn="ctr"/>
            <a:r>
              <a:rPr lang="en-US" b="1" i="1" dirty="0"/>
              <a:t>MemberCare@USPM.com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6ADA6-3EFD-4DF2-8658-5FE4081B21C3}"/>
              </a:ext>
            </a:extLst>
          </p:cNvPr>
          <p:cNvSpPr/>
          <p:nvPr/>
        </p:nvSpPr>
        <p:spPr>
          <a:xfrm>
            <a:off x="397162" y="979055"/>
            <a:ext cx="3029456" cy="2563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 advantage of the Portal Resources:</a:t>
            </a:r>
          </a:p>
          <a:p>
            <a:pPr algn="ctr"/>
            <a:endParaRPr lang="en-US" dirty="0"/>
          </a:p>
          <a:p>
            <a:pPr marL="627063" indent="-285750">
              <a:buFont typeface="Wingdings" panose="05000000000000000000" pitchFamily="2" charset="2"/>
              <a:buChar char="v"/>
            </a:pPr>
            <a:r>
              <a:rPr lang="en-US" dirty="0"/>
              <a:t>Learning Programs</a:t>
            </a:r>
          </a:p>
          <a:p>
            <a:pPr marL="627063" indent="-285750">
              <a:buFont typeface="Wingdings" panose="05000000000000000000" pitchFamily="2" charset="2"/>
              <a:buChar char="v"/>
            </a:pPr>
            <a:r>
              <a:rPr lang="en-US" dirty="0"/>
              <a:t>Daily Healthy Tips</a:t>
            </a:r>
          </a:p>
          <a:p>
            <a:pPr marL="627063" indent="-285750">
              <a:buFont typeface="Wingdings" panose="05000000000000000000" pitchFamily="2" charset="2"/>
              <a:buChar char="v"/>
            </a:pPr>
            <a:r>
              <a:rPr lang="en-US" dirty="0"/>
              <a:t>Video Library</a:t>
            </a:r>
          </a:p>
          <a:p>
            <a:pPr marL="627063" indent="-285750">
              <a:buFont typeface="Wingdings" panose="05000000000000000000" pitchFamily="2" charset="2"/>
              <a:buChar char="v"/>
            </a:pPr>
            <a:r>
              <a:rPr lang="en-US" dirty="0"/>
              <a:t>Health Library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ABFE4-597E-4373-B661-DA8ACC7F2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344" y="166207"/>
            <a:ext cx="6613236" cy="30334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EB3D21-9A83-4F9F-865D-53617D69B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170" y="1787353"/>
            <a:ext cx="6825673" cy="293651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802204-FC68-48E3-9699-6682A0B4F9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71" t="4847" r="1521" b="35089"/>
          <a:stretch/>
        </p:blipFill>
        <p:spPr>
          <a:xfrm>
            <a:off x="3499840" y="4653652"/>
            <a:ext cx="5231876" cy="1985996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C12A6-14E2-4EBD-883B-98D8B2B5F0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0272"/>
          <a:stretch/>
        </p:blipFill>
        <p:spPr>
          <a:xfrm>
            <a:off x="7007212" y="3026098"/>
            <a:ext cx="5042805" cy="3395547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31FAD50-753E-4D36-8EB2-93D81678E865}"/>
              </a:ext>
            </a:extLst>
          </p:cNvPr>
          <p:cNvSpPr txBox="1">
            <a:spLocks/>
          </p:cNvSpPr>
          <p:nvPr/>
        </p:nvSpPr>
        <p:spPr>
          <a:xfrm>
            <a:off x="609599" y="222141"/>
            <a:ext cx="11227981" cy="756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/>
              <a:t>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Next?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9826CC-1F16-470B-9259-86148F3EF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8240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4472C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18765</TotalTime>
  <Words>309</Words>
  <Application>Microsoft Office PowerPoint</Application>
  <PresentationFormat>Widescreen</PresentationFormat>
  <Paragraphs>34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Andes Bold</vt:lpstr>
      <vt:lpstr>Arial</vt:lpstr>
      <vt:lpstr>Arial Black</vt:lpstr>
      <vt:lpstr>Calibri</vt:lpstr>
      <vt:lpstr>Calibri Light</vt:lpstr>
      <vt:lpstr>Courier New</vt:lpstr>
      <vt:lpstr>Wingdings</vt:lpstr>
      <vt:lpstr>Office Theme</vt:lpstr>
      <vt:lpstr>The World Bank  Health &amp; Wellness Program</vt:lpstr>
      <vt:lpstr>PowerPoint Presentation</vt:lpstr>
      <vt:lpstr>PowerPoint Presentation</vt:lpstr>
      <vt:lpstr>PowerPoint Presentation</vt:lpstr>
      <vt:lpstr>What is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Helen Feys</dc:creator>
  <cp:lastModifiedBy>Paul Corsi</cp:lastModifiedBy>
  <cp:revision>293</cp:revision>
  <dcterms:created xsi:type="dcterms:W3CDTF">2017-03-13T14:09:49Z</dcterms:created>
  <dcterms:modified xsi:type="dcterms:W3CDTF">2018-09-17T13:01:33Z</dcterms:modified>
</cp:coreProperties>
</file>