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9" r:id="rId3"/>
  </p:sldMasterIdLst>
  <p:notesMasterIdLst>
    <p:notesMasterId r:id="rId12"/>
  </p:notesMasterIdLst>
  <p:sldIdLst>
    <p:sldId id="256" r:id="rId4"/>
    <p:sldId id="257"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23A5D-8252-1CC9-F88A-C8BD509AFFC5}" v="503" dt="2021-03-18T17:52:33.477"/>
    <p1510:client id="{ED210AF4-E051-4E96-B1D9-28977B55F299}" v="3" dt="2021-03-18T19:52:30.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7" d="100"/>
          <a:sy n="57" d="100"/>
        </p:scale>
        <p:origin x="96"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B885E-9351-4F4E-8FA3-5629BD31D3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D18777-B28E-4A8E-8E38-D27A888B9E03}">
      <dgm:prSet/>
      <dgm:spPr/>
      <dgm:t>
        <a:bodyPr/>
        <a:lstStyle/>
        <a:p>
          <a:r>
            <a:rPr lang="en-US" b="0" i="0"/>
            <a:t>Breathing</a:t>
          </a:r>
          <a:endParaRPr lang="en-US"/>
        </a:p>
      </dgm:t>
    </dgm:pt>
    <dgm:pt modelId="{06BB5536-E3E1-4444-8A25-A9E52CED06AE}" type="parTrans" cxnId="{4E70B4ED-2A35-4697-B82C-E9AA8FF575A9}">
      <dgm:prSet/>
      <dgm:spPr/>
      <dgm:t>
        <a:bodyPr/>
        <a:lstStyle/>
        <a:p>
          <a:endParaRPr lang="en-US"/>
        </a:p>
      </dgm:t>
    </dgm:pt>
    <dgm:pt modelId="{2471FF73-7E54-454E-B87B-6C67087034CB}" type="sibTrans" cxnId="{4E70B4ED-2A35-4697-B82C-E9AA8FF575A9}">
      <dgm:prSet/>
      <dgm:spPr/>
      <dgm:t>
        <a:bodyPr/>
        <a:lstStyle/>
        <a:p>
          <a:endParaRPr lang="en-US"/>
        </a:p>
      </dgm:t>
    </dgm:pt>
    <dgm:pt modelId="{BEE07AF6-9187-45BC-9015-9D1FD8D19CC0}">
      <dgm:prSet/>
      <dgm:spPr/>
      <dgm:t>
        <a:bodyPr/>
        <a:lstStyle/>
        <a:p>
          <a:r>
            <a:rPr lang="en-US" b="0" i="0"/>
            <a:t>Balloon visualization</a:t>
          </a:r>
          <a:endParaRPr lang="en-US"/>
        </a:p>
      </dgm:t>
    </dgm:pt>
    <dgm:pt modelId="{44F2EE86-9147-4830-BD16-D239AE35BF60}" type="parTrans" cxnId="{5EBDDE0E-19DF-4169-8270-0CDD3A8CD5CE}">
      <dgm:prSet/>
      <dgm:spPr/>
      <dgm:t>
        <a:bodyPr/>
        <a:lstStyle/>
        <a:p>
          <a:endParaRPr lang="en-US"/>
        </a:p>
      </dgm:t>
    </dgm:pt>
    <dgm:pt modelId="{E5D4A3A8-ADB2-4E20-B5C5-6A3B1FB6617D}" type="sibTrans" cxnId="{5EBDDE0E-19DF-4169-8270-0CDD3A8CD5CE}">
      <dgm:prSet/>
      <dgm:spPr/>
      <dgm:t>
        <a:bodyPr/>
        <a:lstStyle/>
        <a:p>
          <a:endParaRPr lang="en-US"/>
        </a:p>
      </dgm:t>
    </dgm:pt>
    <dgm:pt modelId="{916FA185-C26F-466A-B53B-9F4692741189}">
      <dgm:prSet/>
      <dgm:spPr/>
      <dgm:t>
        <a:bodyPr/>
        <a:lstStyle/>
        <a:p>
          <a:r>
            <a:rPr lang="en-US" b="0" i="0"/>
            <a:t>Bubbles</a:t>
          </a:r>
          <a:endParaRPr lang="en-US"/>
        </a:p>
      </dgm:t>
    </dgm:pt>
    <dgm:pt modelId="{1D4E7B9E-6F6F-4B64-8096-2F684BAECE82}" type="parTrans" cxnId="{07A2C94F-5634-419E-891A-A9BA4B7D8CCB}">
      <dgm:prSet/>
      <dgm:spPr/>
      <dgm:t>
        <a:bodyPr/>
        <a:lstStyle/>
        <a:p>
          <a:endParaRPr lang="en-US"/>
        </a:p>
      </dgm:t>
    </dgm:pt>
    <dgm:pt modelId="{E3D23FB2-0CE2-49CC-AB27-658BA4DE1F43}" type="sibTrans" cxnId="{07A2C94F-5634-419E-891A-A9BA4B7D8CCB}">
      <dgm:prSet/>
      <dgm:spPr/>
      <dgm:t>
        <a:bodyPr/>
        <a:lstStyle/>
        <a:p>
          <a:endParaRPr lang="en-US"/>
        </a:p>
      </dgm:t>
    </dgm:pt>
    <dgm:pt modelId="{B74943E1-9A68-4D5B-A046-92531A3A73A8}">
      <dgm:prSet/>
      <dgm:spPr/>
      <dgm:t>
        <a:bodyPr/>
        <a:lstStyle/>
        <a:p>
          <a:r>
            <a:rPr lang="en-US" b="0" i="0"/>
            <a:t>Pinwheel</a:t>
          </a:r>
          <a:endParaRPr lang="en-US"/>
        </a:p>
      </dgm:t>
    </dgm:pt>
    <dgm:pt modelId="{ED97D567-2AB6-433E-996D-46B8E6865BF8}" type="parTrans" cxnId="{237D26AC-15A0-4B19-A2CE-FDEE76A7C636}">
      <dgm:prSet/>
      <dgm:spPr/>
      <dgm:t>
        <a:bodyPr/>
        <a:lstStyle/>
        <a:p>
          <a:endParaRPr lang="en-US"/>
        </a:p>
      </dgm:t>
    </dgm:pt>
    <dgm:pt modelId="{82B494A4-2728-4AC4-8051-5BDC58839848}" type="sibTrans" cxnId="{237D26AC-15A0-4B19-A2CE-FDEE76A7C636}">
      <dgm:prSet/>
      <dgm:spPr/>
      <dgm:t>
        <a:bodyPr/>
        <a:lstStyle/>
        <a:p>
          <a:endParaRPr lang="en-US"/>
        </a:p>
      </dgm:t>
    </dgm:pt>
    <dgm:pt modelId="{D6BE6372-8A1C-4BC3-9D65-497B7DE50DB3}">
      <dgm:prSet/>
      <dgm:spPr/>
      <dgm:t>
        <a:bodyPr/>
        <a:lstStyle/>
        <a:p>
          <a:r>
            <a:rPr lang="en-US" b="0" i="0"/>
            <a:t>Grounding</a:t>
          </a:r>
          <a:endParaRPr lang="en-US"/>
        </a:p>
      </dgm:t>
    </dgm:pt>
    <dgm:pt modelId="{101BD10D-2A86-42E5-BAA0-79FD6E0B7042}" type="parTrans" cxnId="{886323B9-FFAF-4E23-B839-375A9417ADBA}">
      <dgm:prSet/>
      <dgm:spPr/>
      <dgm:t>
        <a:bodyPr/>
        <a:lstStyle/>
        <a:p>
          <a:endParaRPr lang="en-US"/>
        </a:p>
      </dgm:t>
    </dgm:pt>
    <dgm:pt modelId="{C2F229AC-BB59-4FD8-9130-CDE66390F10E}" type="sibTrans" cxnId="{886323B9-FFAF-4E23-B839-375A9417ADBA}">
      <dgm:prSet/>
      <dgm:spPr/>
      <dgm:t>
        <a:bodyPr/>
        <a:lstStyle/>
        <a:p>
          <a:endParaRPr lang="en-US"/>
        </a:p>
      </dgm:t>
    </dgm:pt>
    <dgm:pt modelId="{9A7231F4-E063-4266-8FB2-49E0D8AEFCD7}">
      <dgm:prSet/>
      <dgm:spPr/>
      <dgm:t>
        <a:bodyPr/>
        <a:lstStyle/>
        <a:p>
          <a:r>
            <a:rPr lang="en-US" b="0" i="0"/>
            <a:t>Distraction</a:t>
          </a:r>
          <a:endParaRPr lang="en-US"/>
        </a:p>
      </dgm:t>
    </dgm:pt>
    <dgm:pt modelId="{2F120052-7892-4959-BC58-4F78673F34F3}" type="parTrans" cxnId="{0D45825D-8910-4679-8AFC-6E5C90F0812D}">
      <dgm:prSet/>
      <dgm:spPr/>
      <dgm:t>
        <a:bodyPr/>
        <a:lstStyle/>
        <a:p>
          <a:endParaRPr lang="en-US"/>
        </a:p>
      </dgm:t>
    </dgm:pt>
    <dgm:pt modelId="{476D34D2-F59A-4386-920A-846A8F643101}" type="sibTrans" cxnId="{0D45825D-8910-4679-8AFC-6E5C90F0812D}">
      <dgm:prSet/>
      <dgm:spPr/>
      <dgm:t>
        <a:bodyPr/>
        <a:lstStyle/>
        <a:p>
          <a:endParaRPr lang="en-US"/>
        </a:p>
      </dgm:t>
    </dgm:pt>
    <dgm:pt modelId="{5C46ABDD-8BAD-4791-B0E0-9EF484E354D1}" type="pres">
      <dgm:prSet presAssocID="{38BB885E-9351-4F4E-8FA3-5629BD31D3A8}" presName="root" presStyleCnt="0">
        <dgm:presLayoutVars>
          <dgm:dir/>
          <dgm:resizeHandles val="exact"/>
        </dgm:presLayoutVars>
      </dgm:prSet>
      <dgm:spPr/>
    </dgm:pt>
    <dgm:pt modelId="{4E16B857-D3FB-4A51-A584-F8935090E352}" type="pres">
      <dgm:prSet presAssocID="{C2D18777-B28E-4A8E-8E38-D27A888B9E03}" presName="compNode" presStyleCnt="0"/>
      <dgm:spPr/>
    </dgm:pt>
    <dgm:pt modelId="{7DFD9A96-78DC-4988-8B28-8F9973273627}" type="pres">
      <dgm:prSet presAssocID="{C2D18777-B28E-4A8E-8E38-D27A888B9E03}" presName="bgRect" presStyleLbl="bgShp" presStyleIdx="0" presStyleCnt="3"/>
      <dgm:spPr/>
    </dgm:pt>
    <dgm:pt modelId="{F669241F-40B6-49DB-B0A1-71B5970C9FF8}" type="pres">
      <dgm:prSet presAssocID="{C2D18777-B28E-4A8E-8E38-D27A888B9E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1DABD591-D1EA-4A26-AD5D-7484A611D7B1}" type="pres">
      <dgm:prSet presAssocID="{C2D18777-B28E-4A8E-8E38-D27A888B9E03}" presName="spaceRect" presStyleCnt="0"/>
      <dgm:spPr/>
    </dgm:pt>
    <dgm:pt modelId="{F4316675-4DF5-48B6-AC0A-C22F0B5B1B4D}" type="pres">
      <dgm:prSet presAssocID="{C2D18777-B28E-4A8E-8E38-D27A888B9E03}" presName="parTx" presStyleLbl="revTx" presStyleIdx="0" presStyleCnt="4">
        <dgm:presLayoutVars>
          <dgm:chMax val="0"/>
          <dgm:chPref val="0"/>
        </dgm:presLayoutVars>
      </dgm:prSet>
      <dgm:spPr/>
    </dgm:pt>
    <dgm:pt modelId="{CA2830A2-EC93-4A22-8727-18AE20C8E282}" type="pres">
      <dgm:prSet presAssocID="{C2D18777-B28E-4A8E-8E38-D27A888B9E03}" presName="desTx" presStyleLbl="revTx" presStyleIdx="1" presStyleCnt="4">
        <dgm:presLayoutVars/>
      </dgm:prSet>
      <dgm:spPr/>
    </dgm:pt>
    <dgm:pt modelId="{0060221C-720D-4106-89B4-868E8917BF65}" type="pres">
      <dgm:prSet presAssocID="{2471FF73-7E54-454E-B87B-6C67087034CB}" presName="sibTrans" presStyleCnt="0"/>
      <dgm:spPr/>
    </dgm:pt>
    <dgm:pt modelId="{51440857-AF37-4022-95C0-D549CB6225CD}" type="pres">
      <dgm:prSet presAssocID="{D6BE6372-8A1C-4BC3-9D65-497B7DE50DB3}" presName="compNode" presStyleCnt="0"/>
      <dgm:spPr/>
    </dgm:pt>
    <dgm:pt modelId="{FB3BB180-3CB4-494F-A333-FA65C0A08D5A}" type="pres">
      <dgm:prSet presAssocID="{D6BE6372-8A1C-4BC3-9D65-497B7DE50DB3}" presName="bgRect" presStyleLbl="bgShp" presStyleIdx="1" presStyleCnt="3"/>
      <dgm:spPr/>
    </dgm:pt>
    <dgm:pt modelId="{C1DF0BAD-291C-454E-9A18-3330A068CBAE}" type="pres">
      <dgm:prSet presAssocID="{D6BE6372-8A1C-4BC3-9D65-497B7DE50DB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duous tree"/>
        </a:ext>
      </dgm:extLst>
    </dgm:pt>
    <dgm:pt modelId="{BD059E56-5D6B-41A0-A442-3897E5840D38}" type="pres">
      <dgm:prSet presAssocID="{D6BE6372-8A1C-4BC3-9D65-497B7DE50DB3}" presName="spaceRect" presStyleCnt="0"/>
      <dgm:spPr/>
    </dgm:pt>
    <dgm:pt modelId="{56073B68-6793-4B22-ADB4-0DA482F08EA1}" type="pres">
      <dgm:prSet presAssocID="{D6BE6372-8A1C-4BC3-9D65-497B7DE50DB3}" presName="parTx" presStyleLbl="revTx" presStyleIdx="2" presStyleCnt="4">
        <dgm:presLayoutVars>
          <dgm:chMax val="0"/>
          <dgm:chPref val="0"/>
        </dgm:presLayoutVars>
      </dgm:prSet>
      <dgm:spPr/>
    </dgm:pt>
    <dgm:pt modelId="{715C9084-8707-4AB9-A128-C73BEC24218C}" type="pres">
      <dgm:prSet presAssocID="{C2F229AC-BB59-4FD8-9130-CDE66390F10E}" presName="sibTrans" presStyleCnt="0"/>
      <dgm:spPr/>
    </dgm:pt>
    <dgm:pt modelId="{2A6FCC43-1978-42A5-A879-0A651B52EF26}" type="pres">
      <dgm:prSet presAssocID="{9A7231F4-E063-4266-8FB2-49E0D8AEFCD7}" presName="compNode" presStyleCnt="0"/>
      <dgm:spPr/>
    </dgm:pt>
    <dgm:pt modelId="{D8A19741-C956-49D7-83DD-36C27651E9D2}" type="pres">
      <dgm:prSet presAssocID="{9A7231F4-E063-4266-8FB2-49E0D8AEFCD7}" presName="bgRect" presStyleLbl="bgShp" presStyleIdx="2" presStyleCnt="3"/>
      <dgm:spPr/>
    </dgm:pt>
    <dgm:pt modelId="{310D7C02-D998-4843-9246-BA446ED7904F}" type="pres">
      <dgm:prSet presAssocID="{9A7231F4-E063-4266-8FB2-49E0D8AEFCD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a:ext>
      </dgm:extLst>
    </dgm:pt>
    <dgm:pt modelId="{2C8219C3-D1B1-4096-87B1-CD657B4FE6F1}" type="pres">
      <dgm:prSet presAssocID="{9A7231F4-E063-4266-8FB2-49E0D8AEFCD7}" presName="spaceRect" presStyleCnt="0"/>
      <dgm:spPr/>
    </dgm:pt>
    <dgm:pt modelId="{F2F11713-47E0-4683-B9E9-C9FDFD27724F}" type="pres">
      <dgm:prSet presAssocID="{9A7231F4-E063-4266-8FB2-49E0D8AEFCD7}" presName="parTx" presStyleLbl="revTx" presStyleIdx="3" presStyleCnt="4">
        <dgm:presLayoutVars>
          <dgm:chMax val="0"/>
          <dgm:chPref val="0"/>
        </dgm:presLayoutVars>
      </dgm:prSet>
      <dgm:spPr/>
    </dgm:pt>
  </dgm:ptLst>
  <dgm:cxnLst>
    <dgm:cxn modelId="{5EBDDE0E-19DF-4169-8270-0CDD3A8CD5CE}" srcId="{C2D18777-B28E-4A8E-8E38-D27A888B9E03}" destId="{BEE07AF6-9187-45BC-9015-9D1FD8D19CC0}" srcOrd="0" destOrd="0" parTransId="{44F2EE86-9147-4830-BD16-D239AE35BF60}" sibTransId="{E5D4A3A8-ADB2-4E20-B5C5-6A3B1FB6617D}"/>
    <dgm:cxn modelId="{0D45825D-8910-4679-8AFC-6E5C90F0812D}" srcId="{38BB885E-9351-4F4E-8FA3-5629BD31D3A8}" destId="{9A7231F4-E063-4266-8FB2-49E0D8AEFCD7}" srcOrd="2" destOrd="0" parTransId="{2F120052-7892-4959-BC58-4F78673F34F3}" sibTransId="{476D34D2-F59A-4386-920A-846A8F643101}"/>
    <dgm:cxn modelId="{14042E61-984D-4DA0-8473-DF0D5B8F651B}" type="presOf" srcId="{C2D18777-B28E-4A8E-8E38-D27A888B9E03}" destId="{F4316675-4DF5-48B6-AC0A-C22F0B5B1B4D}" srcOrd="0" destOrd="0" presId="urn:microsoft.com/office/officeart/2018/2/layout/IconVerticalSolidList"/>
    <dgm:cxn modelId="{FDBDCD66-525A-42AB-9EEC-84A0B70EE144}" type="presOf" srcId="{D6BE6372-8A1C-4BC3-9D65-497B7DE50DB3}" destId="{56073B68-6793-4B22-ADB4-0DA482F08EA1}" srcOrd="0" destOrd="0" presId="urn:microsoft.com/office/officeart/2018/2/layout/IconVerticalSolidList"/>
    <dgm:cxn modelId="{4EEDBB49-9EAC-4916-B7A9-88F8681346B2}" type="presOf" srcId="{9A7231F4-E063-4266-8FB2-49E0D8AEFCD7}" destId="{F2F11713-47E0-4683-B9E9-C9FDFD27724F}" srcOrd="0" destOrd="0" presId="urn:microsoft.com/office/officeart/2018/2/layout/IconVerticalSolidList"/>
    <dgm:cxn modelId="{10AD686F-A014-4F64-BBE4-01FCF2472216}" type="presOf" srcId="{BEE07AF6-9187-45BC-9015-9D1FD8D19CC0}" destId="{CA2830A2-EC93-4A22-8727-18AE20C8E282}" srcOrd="0" destOrd="0" presId="urn:microsoft.com/office/officeart/2018/2/layout/IconVerticalSolidList"/>
    <dgm:cxn modelId="{07A2C94F-5634-419E-891A-A9BA4B7D8CCB}" srcId="{C2D18777-B28E-4A8E-8E38-D27A888B9E03}" destId="{916FA185-C26F-466A-B53B-9F4692741189}" srcOrd="1" destOrd="0" parTransId="{1D4E7B9E-6F6F-4B64-8096-2F684BAECE82}" sibTransId="{E3D23FB2-0CE2-49CC-AB27-658BA4DE1F43}"/>
    <dgm:cxn modelId="{237D26AC-15A0-4B19-A2CE-FDEE76A7C636}" srcId="{C2D18777-B28E-4A8E-8E38-D27A888B9E03}" destId="{B74943E1-9A68-4D5B-A046-92531A3A73A8}" srcOrd="2" destOrd="0" parTransId="{ED97D567-2AB6-433E-996D-46B8E6865BF8}" sibTransId="{82B494A4-2728-4AC4-8051-5BDC58839848}"/>
    <dgm:cxn modelId="{886323B9-FFAF-4E23-B839-375A9417ADBA}" srcId="{38BB885E-9351-4F4E-8FA3-5629BD31D3A8}" destId="{D6BE6372-8A1C-4BC3-9D65-497B7DE50DB3}" srcOrd="1" destOrd="0" parTransId="{101BD10D-2A86-42E5-BAA0-79FD6E0B7042}" sibTransId="{C2F229AC-BB59-4FD8-9130-CDE66390F10E}"/>
    <dgm:cxn modelId="{F1B3A8C5-2B24-4825-BC6F-7A316DFD5925}" type="presOf" srcId="{916FA185-C26F-466A-B53B-9F4692741189}" destId="{CA2830A2-EC93-4A22-8727-18AE20C8E282}" srcOrd="0" destOrd="1" presId="urn:microsoft.com/office/officeart/2018/2/layout/IconVerticalSolidList"/>
    <dgm:cxn modelId="{8142F1CC-E085-4528-BDBD-D47B028215EE}" type="presOf" srcId="{38BB885E-9351-4F4E-8FA3-5629BD31D3A8}" destId="{5C46ABDD-8BAD-4791-B0E0-9EF484E354D1}" srcOrd="0" destOrd="0" presId="urn:microsoft.com/office/officeart/2018/2/layout/IconVerticalSolidList"/>
    <dgm:cxn modelId="{4E70B4ED-2A35-4697-B82C-E9AA8FF575A9}" srcId="{38BB885E-9351-4F4E-8FA3-5629BD31D3A8}" destId="{C2D18777-B28E-4A8E-8E38-D27A888B9E03}" srcOrd="0" destOrd="0" parTransId="{06BB5536-E3E1-4444-8A25-A9E52CED06AE}" sibTransId="{2471FF73-7E54-454E-B87B-6C67087034CB}"/>
    <dgm:cxn modelId="{32F912F1-4ED2-4F2F-9F53-324AA7C7E379}" type="presOf" srcId="{B74943E1-9A68-4D5B-A046-92531A3A73A8}" destId="{CA2830A2-EC93-4A22-8727-18AE20C8E282}" srcOrd="0" destOrd="2" presId="urn:microsoft.com/office/officeart/2018/2/layout/IconVerticalSolidList"/>
    <dgm:cxn modelId="{5193D2E2-DFAC-4D00-BE8C-C7078C33CE51}" type="presParOf" srcId="{5C46ABDD-8BAD-4791-B0E0-9EF484E354D1}" destId="{4E16B857-D3FB-4A51-A584-F8935090E352}" srcOrd="0" destOrd="0" presId="urn:microsoft.com/office/officeart/2018/2/layout/IconVerticalSolidList"/>
    <dgm:cxn modelId="{07C3AC46-BBBC-4088-A18D-9BB955AAA4C8}" type="presParOf" srcId="{4E16B857-D3FB-4A51-A584-F8935090E352}" destId="{7DFD9A96-78DC-4988-8B28-8F9973273627}" srcOrd="0" destOrd="0" presId="urn:microsoft.com/office/officeart/2018/2/layout/IconVerticalSolidList"/>
    <dgm:cxn modelId="{6F74175A-DD3E-4397-9580-A204490F9192}" type="presParOf" srcId="{4E16B857-D3FB-4A51-A584-F8935090E352}" destId="{F669241F-40B6-49DB-B0A1-71B5970C9FF8}" srcOrd="1" destOrd="0" presId="urn:microsoft.com/office/officeart/2018/2/layout/IconVerticalSolidList"/>
    <dgm:cxn modelId="{29C7D5BE-C687-4CAD-B81F-A6D29D8F5884}" type="presParOf" srcId="{4E16B857-D3FB-4A51-A584-F8935090E352}" destId="{1DABD591-D1EA-4A26-AD5D-7484A611D7B1}" srcOrd="2" destOrd="0" presId="urn:microsoft.com/office/officeart/2018/2/layout/IconVerticalSolidList"/>
    <dgm:cxn modelId="{DD78AAB2-31EB-472F-9E2A-1842406D5343}" type="presParOf" srcId="{4E16B857-D3FB-4A51-A584-F8935090E352}" destId="{F4316675-4DF5-48B6-AC0A-C22F0B5B1B4D}" srcOrd="3" destOrd="0" presId="urn:microsoft.com/office/officeart/2018/2/layout/IconVerticalSolidList"/>
    <dgm:cxn modelId="{3F0FB403-7C1F-46EF-A78A-4EB1DEB1E880}" type="presParOf" srcId="{4E16B857-D3FB-4A51-A584-F8935090E352}" destId="{CA2830A2-EC93-4A22-8727-18AE20C8E282}" srcOrd="4" destOrd="0" presId="urn:microsoft.com/office/officeart/2018/2/layout/IconVerticalSolidList"/>
    <dgm:cxn modelId="{4C85091A-B61E-4C35-9F80-B265DD81D2CE}" type="presParOf" srcId="{5C46ABDD-8BAD-4791-B0E0-9EF484E354D1}" destId="{0060221C-720D-4106-89B4-868E8917BF65}" srcOrd="1" destOrd="0" presId="urn:microsoft.com/office/officeart/2018/2/layout/IconVerticalSolidList"/>
    <dgm:cxn modelId="{40C09F4C-473B-4504-AD93-6437F99A9F46}" type="presParOf" srcId="{5C46ABDD-8BAD-4791-B0E0-9EF484E354D1}" destId="{51440857-AF37-4022-95C0-D549CB6225CD}" srcOrd="2" destOrd="0" presId="urn:microsoft.com/office/officeart/2018/2/layout/IconVerticalSolidList"/>
    <dgm:cxn modelId="{2A46A564-B14C-427E-BAC2-2F7EB5B98F93}" type="presParOf" srcId="{51440857-AF37-4022-95C0-D549CB6225CD}" destId="{FB3BB180-3CB4-494F-A333-FA65C0A08D5A}" srcOrd="0" destOrd="0" presId="urn:microsoft.com/office/officeart/2018/2/layout/IconVerticalSolidList"/>
    <dgm:cxn modelId="{58C09B54-B318-4446-AC16-C37D1887BAD0}" type="presParOf" srcId="{51440857-AF37-4022-95C0-D549CB6225CD}" destId="{C1DF0BAD-291C-454E-9A18-3330A068CBAE}" srcOrd="1" destOrd="0" presId="urn:microsoft.com/office/officeart/2018/2/layout/IconVerticalSolidList"/>
    <dgm:cxn modelId="{9090AC11-0CB4-46D1-8071-D987AE03367C}" type="presParOf" srcId="{51440857-AF37-4022-95C0-D549CB6225CD}" destId="{BD059E56-5D6B-41A0-A442-3897E5840D38}" srcOrd="2" destOrd="0" presId="urn:microsoft.com/office/officeart/2018/2/layout/IconVerticalSolidList"/>
    <dgm:cxn modelId="{791929C7-B449-4651-B575-40435C51A2A9}" type="presParOf" srcId="{51440857-AF37-4022-95C0-D549CB6225CD}" destId="{56073B68-6793-4B22-ADB4-0DA482F08EA1}" srcOrd="3" destOrd="0" presId="urn:microsoft.com/office/officeart/2018/2/layout/IconVerticalSolidList"/>
    <dgm:cxn modelId="{3A4DD86C-6EBA-49D6-BD6A-08EBED04A4F3}" type="presParOf" srcId="{5C46ABDD-8BAD-4791-B0E0-9EF484E354D1}" destId="{715C9084-8707-4AB9-A128-C73BEC24218C}" srcOrd="3" destOrd="0" presId="urn:microsoft.com/office/officeart/2018/2/layout/IconVerticalSolidList"/>
    <dgm:cxn modelId="{7FA2706D-316F-4E40-A33A-AE7363C20D89}" type="presParOf" srcId="{5C46ABDD-8BAD-4791-B0E0-9EF484E354D1}" destId="{2A6FCC43-1978-42A5-A879-0A651B52EF26}" srcOrd="4" destOrd="0" presId="urn:microsoft.com/office/officeart/2018/2/layout/IconVerticalSolidList"/>
    <dgm:cxn modelId="{4F1B76ED-6A5C-422C-92B8-97C0FA562170}" type="presParOf" srcId="{2A6FCC43-1978-42A5-A879-0A651B52EF26}" destId="{D8A19741-C956-49D7-83DD-36C27651E9D2}" srcOrd="0" destOrd="0" presId="urn:microsoft.com/office/officeart/2018/2/layout/IconVerticalSolidList"/>
    <dgm:cxn modelId="{7C4C9127-1DF7-429F-A5D5-C4E8A31DD8CF}" type="presParOf" srcId="{2A6FCC43-1978-42A5-A879-0A651B52EF26}" destId="{310D7C02-D998-4843-9246-BA446ED7904F}" srcOrd="1" destOrd="0" presId="urn:microsoft.com/office/officeart/2018/2/layout/IconVerticalSolidList"/>
    <dgm:cxn modelId="{19582581-EF4D-41C2-9442-5EC2F0779ABD}" type="presParOf" srcId="{2A6FCC43-1978-42A5-A879-0A651B52EF26}" destId="{2C8219C3-D1B1-4096-87B1-CD657B4FE6F1}" srcOrd="2" destOrd="0" presId="urn:microsoft.com/office/officeart/2018/2/layout/IconVerticalSolidList"/>
    <dgm:cxn modelId="{F2A2DE32-892D-4B1D-BC17-99F190C9045F}" type="presParOf" srcId="{2A6FCC43-1978-42A5-A879-0A651B52EF26}" destId="{F2F11713-47E0-4683-B9E9-C9FDFD2772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D9A96-78DC-4988-8B28-8F9973273627}">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9241F-40B6-49DB-B0A1-71B5970C9FF8}">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316675-4DF5-48B6-AC0A-C22F0B5B1B4D}">
      <dsp:nvSpPr>
        <dsp:cNvPr id="0" name=""/>
        <dsp:cNvSpPr/>
      </dsp:nvSpPr>
      <dsp:spPr>
        <a:xfrm>
          <a:off x="1730984" y="640"/>
          <a:ext cx="2876073"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Breathing</a:t>
          </a:r>
          <a:endParaRPr lang="en-US" sz="2500" kern="1200"/>
        </a:p>
      </dsp:txBody>
      <dsp:txXfrm>
        <a:off x="1730984" y="640"/>
        <a:ext cx="2876073" cy="1498687"/>
      </dsp:txXfrm>
    </dsp:sp>
    <dsp:sp modelId="{CA2830A2-EC93-4A22-8727-18AE20C8E282}">
      <dsp:nvSpPr>
        <dsp:cNvPr id="0" name=""/>
        <dsp:cNvSpPr/>
      </dsp:nvSpPr>
      <dsp:spPr>
        <a:xfrm>
          <a:off x="4607057" y="640"/>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800100">
            <a:lnSpc>
              <a:spcPct val="90000"/>
            </a:lnSpc>
            <a:spcBef>
              <a:spcPct val="0"/>
            </a:spcBef>
            <a:spcAft>
              <a:spcPct val="35000"/>
            </a:spcAft>
            <a:buNone/>
          </a:pPr>
          <a:r>
            <a:rPr lang="en-US" sz="1800" b="0" i="0" kern="1200"/>
            <a:t>Balloon visualization</a:t>
          </a:r>
          <a:endParaRPr lang="en-US" sz="1800" kern="1200"/>
        </a:p>
        <a:p>
          <a:pPr marL="0" lvl="0" indent="0" algn="l" defTabSz="800100">
            <a:lnSpc>
              <a:spcPct val="90000"/>
            </a:lnSpc>
            <a:spcBef>
              <a:spcPct val="0"/>
            </a:spcBef>
            <a:spcAft>
              <a:spcPct val="35000"/>
            </a:spcAft>
            <a:buNone/>
          </a:pPr>
          <a:r>
            <a:rPr lang="en-US" sz="1800" b="0" i="0" kern="1200"/>
            <a:t>Bubbles</a:t>
          </a:r>
          <a:endParaRPr lang="en-US" sz="1800" kern="1200"/>
        </a:p>
        <a:p>
          <a:pPr marL="0" lvl="0" indent="0" algn="l" defTabSz="800100">
            <a:lnSpc>
              <a:spcPct val="90000"/>
            </a:lnSpc>
            <a:spcBef>
              <a:spcPct val="0"/>
            </a:spcBef>
            <a:spcAft>
              <a:spcPct val="35000"/>
            </a:spcAft>
            <a:buNone/>
          </a:pPr>
          <a:r>
            <a:rPr lang="en-US" sz="1800" b="0" i="0" kern="1200"/>
            <a:t>Pinwheel</a:t>
          </a:r>
          <a:endParaRPr lang="en-US" sz="1800" kern="1200"/>
        </a:p>
      </dsp:txBody>
      <dsp:txXfrm>
        <a:off x="4607057" y="640"/>
        <a:ext cx="1784217" cy="1498687"/>
      </dsp:txXfrm>
    </dsp:sp>
    <dsp:sp modelId="{FB3BB180-3CB4-494F-A333-FA65C0A08D5A}">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F0BAD-291C-454E-9A18-3330A068CBAE}">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073B68-6793-4B22-ADB4-0DA482F08EA1}">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Grounding</a:t>
          </a:r>
          <a:endParaRPr lang="en-US" sz="2500" kern="1200"/>
        </a:p>
      </dsp:txBody>
      <dsp:txXfrm>
        <a:off x="1730984" y="1873999"/>
        <a:ext cx="4660290" cy="1498687"/>
      </dsp:txXfrm>
    </dsp:sp>
    <dsp:sp modelId="{D8A19741-C956-49D7-83DD-36C27651E9D2}">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D7C02-D998-4843-9246-BA446ED7904F}">
      <dsp:nvSpPr>
        <dsp:cNvPr id="0" name=""/>
        <dsp:cNvSpPr/>
      </dsp:nvSpPr>
      <dsp:spPr>
        <a:xfrm>
          <a:off x="453352" y="4084563"/>
          <a:ext cx="824278" cy="82427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F11713-47E0-4683-B9E9-C9FDFD27724F}">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0" i="0" kern="1200"/>
            <a:t>Distraction</a:t>
          </a:r>
          <a:endParaRPr lang="en-US" sz="2500" kern="1200"/>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FCEC9-3FA6-4635-8D2C-D6B4C676F511}" type="datetimeFigureOut">
              <a:rPr lang="en-US"/>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ED2B3-6622-4AA9-AF22-4733B6CFB010}" type="slidenum">
              <a:rPr lang="en-US"/>
              <a:t>‹#›</a:t>
            </a:fld>
            <a:endParaRPr lang="en-US"/>
          </a:p>
        </p:txBody>
      </p:sp>
    </p:spTree>
    <p:extLst>
      <p:ext uri="{BB962C8B-B14F-4D97-AF65-F5344CB8AC3E}">
        <p14:creationId xmlns:p14="http://schemas.microsoft.com/office/powerpoint/2010/main" val="130717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how our brain is wired to regulate emotions, helps parents react better to their kids’ emotional outburst, and helps kids understand themselves better. It empowers them to take charge!</a:t>
            </a:r>
          </a:p>
          <a:p>
            <a:r>
              <a:rPr lang="en-US" dirty="0"/>
              <a:t>The brain is an incredibly complex organ; we’ll focus only in two parts of the brain: The Amygdala, and the Pre-Frontal Cortex (use hand gesture to represent). The Amygdala is the “alarm system” of the brain; it reacts to perceived danger and automatically responds with fight, flight, or freeze response (give examples of bear on hike and how Amygdala automatically makes us run or play dead. We don’t want to engage in conversation with the bear). The Pre-Frontal Cortex (PFC) or “smart part of the brain”, is what we use to problem solve and think-things through (executive function). When the Amygdala gets triggered, it highjacks or disconnects the PFC. Because of that, when a child reacts to perceive danger (fear or anger), that child is not processing information properly or thinking clearly about his behavior. </a:t>
            </a:r>
          </a:p>
          <a:p>
            <a:r>
              <a:rPr lang="en-US" dirty="0"/>
              <a:t>***The only way to engage the PFC is to sooth the Amygdala first!</a:t>
            </a:r>
          </a:p>
        </p:txBody>
      </p:sp>
      <p:sp>
        <p:nvSpPr>
          <p:cNvPr id="4" name="Slide Number Placeholder 3"/>
          <p:cNvSpPr>
            <a:spLocks noGrp="1"/>
          </p:cNvSpPr>
          <p:nvPr>
            <p:ph type="sldNum" sz="quarter" idx="5"/>
          </p:nvPr>
        </p:nvSpPr>
        <p:spPr/>
        <p:txBody>
          <a:bodyPr/>
          <a:lstStyle/>
          <a:p>
            <a:fld id="{4D60F43E-3051-49FB-BBBE-2A09C8979C70}" type="slidenum">
              <a:rPr lang="en-US" smtClean="0"/>
              <a:t>2</a:t>
            </a:fld>
            <a:endParaRPr lang="en-US"/>
          </a:p>
        </p:txBody>
      </p:sp>
    </p:spTree>
    <p:extLst>
      <p:ext uri="{BB962C8B-B14F-4D97-AF65-F5344CB8AC3E}">
        <p14:creationId xmlns:p14="http://schemas.microsoft.com/office/powerpoint/2010/main" val="256771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parents, it is our responsibility to teach our kids self-regulation. Because it is a skill, it has to be taught and practiced often, just like riding a bike or swimming. We can help them by teaching emotional language: identifying and naming feelings. Help them recognize how each emotion feels in the body. The Feelings Map in the following slide is a good way to do it (explanation in next slide).</a:t>
            </a:r>
          </a:p>
          <a:p>
            <a:r>
              <a:rPr lang="en-US" dirty="0"/>
              <a:t>There is extensive scientific evidence, that naming the feeling and connecting with empathy helps sooth the Amygdala. Because of it, when a child is showing a big emotional reaction we should approach with empathy, validation and reflecting on the feeling we see. For example: “I notice you are feeling frustrated. I can see you wanted the chocolate and mom said No, and that feels uncomfortable (say that with empathy and affection). </a:t>
            </a:r>
          </a:p>
          <a:p>
            <a:r>
              <a:rPr lang="en-US" dirty="0"/>
              <a:t>Because during the emotional outburst, the Amygdala is activated and the PFC disengaged, it makes no sense to try to problem solve with them or argue with their reasoning, threatening with consequences also does not help. *We need to help them sooth the Amygdala first!!! We’ll talk about strategies to sooth the Amygdala in a minute.</a:t>
            </a:r>
          </a:p>
          <a:p>
            <a:r>
              <a:rPr lang="en-US" dirty="0"/>
              <a:t>When your child is closer to “his Center” (reference to feelings map), his PFC is ready to problem solve and plan for the future.</a:t>
            </a:r>
          </a:p>
          <a:p>
            <a:r>
              <a:rPr lang="en-US" dirty="0"/>
              <a:t> </a:t>
            </a:r>
          </a:p>
        </p:txBody>
      </p:sp>
      <p:sp>
        <p:nvSpPr>
          <p:cNvPr id="4" name="Slide Number Placeholder 3"/>
          <p:cNvSpPr>
            <a:spLocks noGrp="1"/>
          </p:cNvSpPr>
          <p:nvPr>
            <p:ph type="sldNum" sz="quarter" idx="5"/>
          </p:nvPr>
        </p:nvSpPr>
        <p:spPr/>
        <p:txBody>
          <a:bodyPr/>
          <a:lstStyle/>
          <a:p>
            <a:fld id="{4D60F43E-3051-49FB-BBBE-2A09C8979C70}" type="slidenum">
              <a:rPr lang="en-US" smtClean="0"/>
              <a:t>3</a:t>
            </a:fld>
            <a:endParaRPr lang="en-US"/>
          </a:p>
        </p:txBody>
      </p:sp>
    </p:spTree>
    <p:extLst>
      <p:ext uri="{BB962C8B-B14F-4D97-AF65-F5344CB8AC3E}">
        <p14:creationId xmlns:p14="http://schemas.microsoft.com/office/powerpoint/2010/main" val="372048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Feelings Map is an excellent tool to normalize feelings and encourage emotional conversation on a regular basis. This is how it should be explained to kids:</a:t>
            </a:r>
          </a:p>
          <a:p>
            <a:r>
              <a:rPr lang="en-US" dirty="0"/>
              <a:t>Lets pretend we store our feelings in our heart (brain, stomach… use whatever reference the child prefers); among all of those feelings, we all have a Center. This is where we feels relaxed, chill, comfortable with ourselves. Give examples of when you feel at Center (reading a book on the couch, going on a walk), and ask the child to give examples (playing a video game…). When at Center, our body feels relaxed and out thoughts are calm. </a:t>
            </a:r>
          </a:p>
          <a:p>
            <a:r>
              <a:rPr lang="en-US" dirty="0"/>
              <a:t>Around our Center we ALL have many feeling, adults and teachers too! And we constantly move away from our Center and back again. Life would be VERY boring if we would always be at Center. All of those feelings are good. The thing is that the farther away we move from our Center, the bigger the feeling gets, the harder it is to go back. Because of this, we want to pay attention to our bodies and thoughts and catch when we are moving away. We can always apply a strategy to help us get back to Center.</a:t>
            </a:r>
          </a:p>
          <a:p>
            <a:r>
              <a:rPr lang="en-US" dirty="0"/>
              <a:t>*Many kids will ask “why is happy bad, why be at Center if I can be happy?”, to this I answer: Happy is not bad, same as sad is not bad. All feelings are good, and we’ll experience them all. But there are times that being super happy and hyper, might not be appropriate to the situation (school, not being able to sit still during dinner). But we can strive to stay close to Center and towards yellow!</a:t>
            </a:r>
          </a:p>
        </p:txBody>
      </p:sp>
      <p:sp>
        <p:nvSpPr>
          <p:cNvPr id="4" name="Slide Number Placeholder 3"/>
          <p:cNvSpPr>
            <a:spLocks noGrp="1"/>
          </p:cNvSpPr>
          <p:nvPr>
            <p:ph type="sldNum" sz="quarter" idx="5"/>
          </p:nvPr>
        </p:nvSpPr>
        <p:spPr/>
        <p:txBody>
          <a:bodyPr/>
          <a:lstStyle/>
          <a:p>
            <a:fld id="{4D60F43E-3051-49FB-BBBE-2A09C8979C70}" type="slidenum">
              <a:rPr lang="en-US" smtClean="0"/>
              <a:t>4</a:t>
            </a:fld>
            <a:endParaRPr lang="en-US"/>
          </a:p>
        </p:txBody>
      </p:sp>
    </p:spTree>
    <p:extLst>
      <p:ext uri="{BB962C8B-B14F-4D97-AF65-F5344CB8AC3E}">
        <p14:creationId xmlns:p14="http://schemas.microsoft.com/office/powerpoint/2010/main" val="412029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EBFF-A8E9-49BB-B08C-056F00FA25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06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3/18/2021</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3/18/2021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3/18/2021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solidFill>
                  <a:schemeClr val="accent4">
                    <a:lumMod val="60000"/>
                    <a:lumOff val="40000"/>
                  </a:schemeClr>
                </a:solidFill>
                <a:latin typeface="Century Gothic" panose="020B0502020202020204" pitchFamily="34" charset="0"/>
              </a:defRPr>
            </a:lvl1pPr>
          </a:lstStyle>
          <a:p>
            <a:r>
              <a:rPr lang="es-ES" dirty="0" err="1"/>
              <a:t>Title</a:t>
            </a:r>
            <a:endParaRPr lang="es-E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solidFill>
                  <a:schemeClr val="accent3">
                    <a:lumMod val="75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231626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 dirty="0" err="1"/>
              <a:t>Title</a:t>
            </a:r>
            <a:endParaRPr lang="es-ES"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60977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es-ES" dirty="0" err="1"/>
              <a:t>Title</a:t>
            </a:r>
            <a:endParaRPr lang="es-E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106477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err="1"/>
              <a:t>Title</a:t>
            </a:r>
            <a:endParaRPr lang="es-ES"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3598173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ES" dirty="0" err="1"/>
              <a:t>Title</a:t>
            </a:r>
            <a:endParaRPr lang="es-ES"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403486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err="1"/>
              <a:t>Title</a:t>
            </a:r>
            <a:endParaRPr lang="es-ES" dirty="0"/>
          </a:p>
        </p:txBody>
      </p:sp>
      <p:sp>
        <p:nvSpPr>
          <p:cNvPr id="3" name="Marcador de fecha 2"/>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2208635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76963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err="1"/>
              <a:t>Title</a:t>
            </a:r>
            <a:endParaRPr lang="es-ES" dirty="0"/>
          </a:p>
        </p:txBody>
      </p:sp>
      <p:sp>
        <p:nvSpPr>
          <p:cNvPr id="3" name="Marcador de contenido 2"/>
          <p:cNvSpPr>
            <a:spLocks noGrp="1"/>
          </p:cNvSpPr>
          <p:nvPr>
            <p:ph idx="1"/>
          </p:nvPr>
        </p:nvSpPr>
        <p:spPr>
          <a:xfrm>
            <a:off x="5183188" y="457200"/>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119461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err="1"/>
              <a:t>Title</a:t>
            </a:r>
            <a:endParaRPr lang="es-ES" dirty="0"/>
          </a:p>
        </p:txBody>
      </p:sp>
      <p:sp>
        <p:nvSpPr>
          <p:cNvPr id="3" name="Marcador de posición de imagen 2"/>
          <p:cNvSpPr>
            <a:spLocks noGrp="1"/>
          </p:cNvSpPr>
          <p:nvPr>
            <p:ph type="pic" idx="1"/>
          </p:nvPr>
        </p:nvSpPr>
        <p:spPr>
          <a:xfrm>
            <a:off x="5183188" y="457200"/>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B7D31EB-FB46-47B4-B604-41195FAE5148}" type="datetimeFigureOut">
              <a:rPr lang="es-ES" smtClean="0"/>
              <a:pPr/>
              <a:t>18/03/2021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9FC2254-7A97-46F3-AB19-08C9C614D665}" type="slidenum">
              <a:rPr lang="es-ES" smtClean="0"/>
              <a:pPr/>
              <a:t>‹#›</a:t>
            </a:fld>
            <a:endParaRPr lang="es-ES"/>
          </a:p>
        </p:txBody>
      </p:sp>
    </p:spTree>
    <p:extLst>
      <p:ext uri="{BB962C8B-B14F-4D97-AF65-F5344CB8AC3E}">
        <p14:creationId xmlns:p14="http://schemas.microsoft.com/office/powerpoint/2010/main" val="43312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jpe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63" r:id="rId3"/>
    <p:sldLayoutId id="2147483675" r:id="rId4"/>
    <p:sldLayoutId id="2147483665" r:id="rId5"/>
    <p:sldLayoutId id="2147483666" r:id="rId6"/>
    <p:sldLayoutId id="2147483673" r:id="rId7"/>
    <p:sldLayoutId id="2147483672" r:id="rId8"/>
    <p:sldLayoutId id="2147483677" r:id="rId9"/>
    <p:sldLayoutId id="2147483678"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3/18/2021</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404881"/>
            <a:ext cx="10515600" cy="1325563"/>
          </a:xfrm>
          <a:prstGeom prst="rect">
            <a:avLst/>
          </a:prstGeom>
        </p:spPr>
        <p:txBody>
          <a:bodyPr vert="horz" lIns="91440" tIns="45720" rIns="91440" bIns="45720" rtlCol="0" anchor="ctr">
            <a:normAutofit/>
          </a:bodyPr>
          <a:lstStyle/>
          <a:p>
            <a:r>
              <a:rPr lang="es-ES" dirty="0" err="1"/>
              <a:t>Title</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D31EB-FB46-47B4-B604-41195FAE5148}" type="datetimeFigureOut">
              <a:rPr lang="es-ES" smtClean="0"/>
              <a:pPr/>
              <a:t>18/03/2021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C2254-7A97-46F3-AB19-08C9C614D665}" type="slidenum">
              <a:rPr lang="es-ES" smtClean="0"/>
              <a:pPr/>
              <a:t>‹#›</a:t>
            </a:fld>
            <a:endParaRPr lang="es-ES"/>
          </a:p>
        </p:txBody>
      </p:sp>
    </p:spTree>
    <p:extLst>
      <p:ext uri="{BB962C8B-B14F-4D97-AF65-F5344CB8AC3E}">
        <p14:creationId xmlns:p14="http://schemas.microsoft.com/office/powerpoint/2010/main" val="13434877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accent4">
              <a:lumMod val="60000"/>
              <a:lumOff val="4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7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inistry-to-children.com/toolbox-object-lesson/"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inspiringbetterlife.blogspot.com/2012/01/problem-solving-for-solidifying-change.html" TargetMode="External"/><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geripal.org/2012/11/bed-alarms-in-hospitalized-patients.html" TargetMode="Externa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mailto:familyconsultationservice@wbfn.org"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hyperlink" Target="http://www.wbf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330E52F-CDDA-4F0A-A043-B84FD609AC16}"/>
              </a:ext>
            </a:extLst>
          </p:cNvPr>
          <p:cNvPicPr>
            <a:picLocks noChangeAspect="1"/>
          </p:cNvPicPr>
          <p:nvPr/>
        </p:nvPicPr>
        <p:blipFill rotWithShape="1">
          <a:blip r:embed="rId2">
            <a:alphaModFix amt="45000"/>
            <a:extLs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66" name="Rectangle 6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p:cNvSpPr>
            <a:spLocks noGrp="1"/>
          </p:cNvSpPr>
          <p:nvPr>
            <p:ph type="ctrTitle"/>
          </p:nvPr>
        </p:nvSpPr>
        <p:spPr>
          <a:xfrm>
            <a:off x="1769532" y="1695576"/>
            <a:ext cx="8652938" cy="2857191"/>
          </a:xfrm>
        </p:spPr>
        <p:txBody>
          <a:bodyPr vert="horz" lIns="91440" tIns="45720" rIns="91440" bIns="45720" rtlCol="0" anchor="ctr">
            <a:normAutofit/>
          </a:bodyPr>
          <a:lstStyle/>
          <a:p>
            <a:r>
              <a:rPr lang="en-US" sz="7400"/>
              <a:t>BUILDING YOUR PARENTING TOOLBOX</a:t>
            </a:r>
          </a:p>
        </p:txBody>
      </p:sp>
      <p:sp>
        <p:nvSpPr>
          <p:cNvPr id="67" name="Rectangle 6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7" name="TextBox 6">
            <a:extLst>
              <a:ext uri="{FF2B5EF4-FFF2-40B4-BE49-F238E27FC236}">
                <a16:creationId xmlns:a16="http://schemas.microsoft.com/office/drawing/2014/main" id="{14AA86BB-12C5-4A39-B33F-CB06C3AE95B2}"/>
              </a:ext>
            </a:extLst>
          </p:cNvPr>
          <p:cNvSpPr txBox="1"/>
          <p:nvPr/>
        </p:nvSpPr>
        <p:spPr>
          <a:xfrm>
            <a:off x="2020229" y="4371278"/>
            <a:ext cx="81236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SESSION 1: Tools to manage your child's anxiety</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43A114B-CAF8-402E-A898-DEE2C2022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64E68BB1-DCF6-49AB-8FF1-7E68DCBCD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DA9B8539-604B-420E-BA1B-0A2E64CD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236CAA2-54C3-4136-B0CC-6837B14D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40F86E67-9E86-453F-92BC-648189829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1" name="Rectangle 80">
            <a:extLst>
              <a:ext uri="{FF2B5EF4-FFF2-40B4-BE49-F238E27FC236}">
                <a16:creationId xmlns:a16="http://schemas.microsoft.com/office/drawing/2014/main" id="{F73C5439-21D4-46F3-9CF4-FF1CE786F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A98E272-DBC8-42C8-82FD-57FF9600080D}"/>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3800"/>
              <a:t>SELF-REGULATION AND THE BRAIN</a:t>
            </a:r>
          </a:p>
        </p:txBody>
      </p:sp>
      <p:pic>
        <p:nvPicPr>
          <p:cNvPr id="2050" name="Picture 2" descr="Self Regulation &amp; Emotional Regulation Skills in Children ...">
            <a:extLst>
              <a:ext uri="{FF2B5EF4-FFF2-40B4-BE49-F238E27FC236}">
                <a16:creationId xmlns:a16="http://schemas.microsoft.com/office/drawing/2014/main" id="{3ED1DD46-CA57-41E1-B4E4-581C4C654CA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555889" y="1075892"/>
            <a:ext cx="5560069" cy="4628758"/>
          </a:xfrm>
          <a:prstGeom prst="roundRect">
            <a:avLst>
              <a:gd name="adj" fmla="val 1329"/>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5BA9306F-A854-4B12-91B2-67A432ABFF63}"/>
              </a:ext>
            </a:extLst>
          </p:cNvPr>
          <p:cNvSpPr/>
          <p:nvPr/>
        </p:nvSpPr>
        <p:spPr>
          <a:xfrm rot="11659876">
            <a:off x="4805849" y="3517846"/>
            <a:ext cx="1095828" cy="26541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8645094-05E7-4FD9-A5BD-14BFCAC01F61}"/>
              </a:ext>
            </a:extLst>
          </p:cNvPr>
          <p:cNvSpPr/>
          <p:nvPr/>
        </p:nvSpPr>
        <p:spPr>
          <a:xfrm rot="2339025">
            <a:off x="2483296" y="2338102"/>
            <a:ext cx="1203668" cy="23411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33CE4-844F-4540-80E2-4DCA8D4667DB}"/>
              </a:ext>
            </a:extLst>
          </p:cNvPr>
          <p:cNvSpPr txBox="1"/>
          <p:nvPr/>
        </p:nvSpPr>
        <p:spPr>
          <a:xfrm rot="20440392">
            <a:off x="5396923" y="3520118"/>
            <a:ext cx="1530835" cy="369332"/>
          </a:xfrm>
          <a:prstGeom prst="rect">
            <a:avLst/>
          </a:prstGeom>
          <a:solidFill>
            <a:schemeClr val="bg1"/>
          </a:solidFill>
          <a:ln>
            <a:solidFill>
              <a:srgbClr val="FF0000"/>
            </a:solidFill>
          </a:ln>
        </p:spPr>
        <p:txBody>
          <a:bodyPr wrap="square" rtlCol="0">
            <a:spAutoFit/>
          </a:bodyPr>
          <a:lstStyle/>
          <a:p>
            <a:r>
              <a:rPr lang="en-US" dirty="0"/>
              <a:t>AMYGDALA</a:t>
            </a:r>
          </a:p>
        </p:txBody>
      </p:sp>
      <p:sp>
        <p:nvSpPr>
          <p:cNvPr id="9" name="TextBox 8">
            <a:extLst>
              <a:ext uri="{FF2B5EF4-FFF2-40B4-BE49-F238E27FC236}">
                <a16:creationId xmlns:a16="http://schemas.microsoft.com/office/drawing/2014/main" id="{310F34D7-E1AD-4B1D-B89E-F9CCE1FFDF2A}"/>
              </a:ext>
            </a:extLst>
          </p:cNvPr>
          <p:cNvSpPr txBox="1"/>
          <p:nvPr/>
        </p:nvSpPr>
        <p:spPr>
          <a:xfrm rot="20357162">
            <a:off x="1477315" y="1638079"/>
            <a:ext cx="1750423" cy="646331"/>
          </a:xfrm>
          <a:prstGeom prst="rect">
            <a:avLst/>
          </a:prstGeom>
          <a:solidFill>
            <a:schemeClr val="bg1"/>
          </a:solidFill>
          <a:ln>
            <a:solidFill>
              <a:srgbClr val="FF0000"/>
            </a:solidFill>
          </a:ln>
        </p:spPr>
        <p:txBody>
          <a:bodyPr wrap="square" rtlCol="0">
            <a:spAutoFit/>
          </a:bodyPr>
          <a:lstStyle/>
          <a:p>
            <a:pPr algn="ctr"/>
            <a:r>
              <a:rPr lang="en-US" dirty="0"/>
              <a:t>PRE-FRONTAL CORTEX</a:t>
            </a:r>
          </a:p>
        </p:txBody>
      </p:sp>
      <p:pic>
        <p:nvPicPr>
          <p:cNvPr id="2" name="Picture 2">
            <a:extLst>
              <a:ext uri="{FF2B5EF4-FFF2-40B4-BE49-F238E27FC236}">
                <a16:creationId xmlns:a16="http://schemas.microsoft.com/office/drawing/2014/main" id="{277788C6-0E56-47FE-A62D-A61295A684F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89714" y="3917446"/>
            <a:ext cx="742254" cy="779424"/>
          </a:xfrm>
          <a:prstGeom prst="rect">
            <a:avLst/>
          </a:prstGeom>
        </p:spPr>
      </p:pic>
      <p:pic>
        <p:nvPicPr>
          <p:cNvPr id="10" name="Picture 10">
            <a:extLst>
              <a:ext uri="{FF2B5EF4-FFF2-40B4-BE49-F238E27FC236}">
                <a16:creationId xmlns:a16="http://schemas.microsoft.com/office/drawing/2014/main" id="{691E847D-F94C-4672-8F09-3B5894B5682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750742" y="2664196"/>
            <a:ext cx="1200615" cy="804776"/>
          </a:xfrm>
          <a:prstGeom prst="rect">
            <a:avLst/>
          </a:prstGeom>
        </p:spPr>
      </p:pic>
    </p:spTree>
    <p:extLst>
      <p:ext uri="{BB962C8B-B14F-4D97-AF65-F5344CB8AC3E}">
        <p14:creationId xmlns:p14="http://schemas.microsoft.com/office/powerpoint/2010/main" val="213013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CF80-4F88-4B70-A03C-042913DB1AF5}"/>
              </a:ext>
            </a:extLst>
          </p:cNvPr>
          <p:cNvSpPr>
            <a:spLocks noGrp="1"/>
          </p:cNvSpPr>
          <p:nvPr>
            <p:ph type="title"/>
          </p:nvPr>
        </p:nvSpPr>
        <p:spPr/>
        <p:txBody>
          <a:bodyPr/>
          <a:lstStyle/>
          <a:p>
            <a:pPr algn="ctr"/>
            <a:r>
              <a:rPr lang="en-US" dirty="0"/>
              <a:t>N.E.S.T PARENTING MODEL</a:t>
            </a:r>
            <a:br>
              <a:rPr lang="en-US" dirty="0"/>
            </a:br>
            <a:r>
              <a:rPr lang="en-US" sz="2000" dirty="0"/>
              <a:t>TO BOOST EMOTIONAL SELF-REGULATION</a:t>
            </a:r>
          </a:p>
        </p:txBody>
      </p:sp>
      <p:sp>
        <p:nvSpPr>
          <p:cNvPr id="3" name="Content Placeholder 2">
            <a:extLst>
              <a:ext uri="{FF2B5EF4-FFF2-40B4-BE49-F238E27FC236}">
                <a16:creationId xmlns:a16="http://schemas.microsoft.com/office/drawing/2014/main" id="{EA8F08BD-2D8F-4ADF-B42F-B55881463AA4}"/>
              </a:ext>
            </a:extLst>
          </p:cNvPr>
          <p:cNvSpPr>
            <a:spLocks noGrp="1"/>
          </p:cNvSpPr>
          <p:nvPr>
            <p:ph idx="1"/>
          </p:nvPr>
        </p:nvSpPr>
        <p:spPr>
          <a:xfrm>
            <a:off x="1795034" y="2407557"/>
            <a:ext cx="8825659" cy="4071620"/>
          </a:xfrm>
        </p:spPr>
        <p:txBody>
          <a:bodyPr vert="horz" lIns="91440" tIns="45720" rIns="91440" bIns="45720" rtlCol="0" anchor="t">
            <a:normAutofit/>
          </a:bodyPr>
          <a:lstStyle/>
          <a:p>
            <a:pPr marL="0" indent="0">
              <a:buNone/>
            </a:pPr>
            <a:r>
              <a:rPr lang="en-US" sz="5400" dirty="0">
                <a:latin typeface="Algerian" panose="04020705040A02060702" pitchFamily="82" charset="0"/>
              </a:rPr>
              <a:t>N </a:t>
            </a:r>
            <a:r>
              <a:rPr lang="en-US" sz="2000" dirty="0">
                <a:latin typeface="+mj-lt"/>
              </a:rPr>
              <a:t>Name the feeling, and reflect back what you see</a:t>
            </a:r>
          </a:p>
          <a:p>
            <a:pPr marL="0" indent="0">
              <a:buNone/>
            </a:pPr>
            <a:r>
              <a:rPr lang="en-US" sz="5400" dirty="0">
                <a:latin typeface="Algerian" panose="04020705040A02060702" pitchFamily="82" charset="0"/>
              </a:rPr>
              <a:t>E </a:t>
            </a:r>
            <a:r>
              <a:rPr lang="en-US" sz="2000" dirty="0">
                <a:latin typeface="+mj-lt"/>
              </a:rPr>
              <a:t>Empathy and validation are key</a:t>
            </a:r>
          </a:p>
          <a:p>
            <a:pPr marL="0" indent="0">
              <a:buNone/>
            </a:pPr>
            <a:r>
              <a:rPr lang="en-US" sz="5400" dirty="0">
                <a:latin typeface="Algerian"/>
              </a:rPr>
              <a:t>S </a:t>
            </a:r>
            <a:r>
              <a:rPr lang="en-US" sz="2000">
                <a:latin typeface="+mj-lt"/>
              </a:rPr>
              <a:t>Sooth the Amygdala with a pre-practiced strategy</a:t>
            </a:r>
          </a:p>
          <a:p>
            <a:pPr marL="0" indent="0">
              <a:buNone/>
            </a:pPr>
            <a:r>
              <a:rPr lang="en-US" sz="5400" dirty="0">
                <a:latin typeface="Algerian" panose="04020705040A02060702" pitchFamily="82" charset="0"/>
              </a:rPr>
              <a:t>T </a:t>
            </a:r>
            <a:r>
              <a:rPr lang="en-US" sz="2000" dirty="0">
                <a:latin typeface="+mj-lt"/>
              </a:rPr>
              <a:t>Think to problem solve: Engaging the Pre-Frontal Cortex</a:t>
            </a:r>
            <a:endParaRPr lang="en-US" sz="5400" dirty="0">
              <a:latin typeface="Algerian" panose="04020705040A02060702" pitchFamily="82" charset="0"/>
            </a:endParaRPr>
          </a:p>
        </p:txBody>
      </p:sp>
      <p:pic>
        <p:nvPicPr>
          <p:cNvPr id="3074" name="Picture 2" descr="Layering Your Bed - Get The Look – Misto Lino">
            <a:extLst>
              <a:ext uri="{FF2B5EF4-FFF2-40B4-BE49-F238E27FC236}">
                <a16:creationId xmlns:a16="http://schemas.microsoft.com/office/drawing/2014/main" id="{840C8DC3-74CA-4C92-A5EB-9D2425E7F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8676">
            <a:off x="8685213" y="2873830"/>
            <a:ext cx="2904308" cy="21782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3652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32" name="Rectangle 31">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Content Placeholder 3">
            <a:extLst>
              <a:ext uri="{FF2B5EF4-FFF2-40B4-BE49-F238E27FC236}">
                <a16:creationId xmlns:a16="http://schemas.microsoft.com/office/drawing/2014/main" id="{B50C7177-307E-4D10-8D5A-25277F65F9FE}"/>
              </a:ext>
            </a:extLst>
          </p:cNvPr>
          <p:cNvPicPr>
            <a:picLocks noChangeAspect="1"/>
          </p:cNvPicPr>
          <p:nvPr/>
        </p:nvPicPr>
        <p:blipFill>
          <a:blip r:embed="rId3"/>
          <a:stretch>
            <a:fillRect/>
          </a:stretch>
        </p:blipFill>
        <p:spPr>
          <a:xfrm>
            <a:off x="4464509" y="1284394"/>
            <a:ext cx="3358151" cy="42830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7449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Rectangle 20">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tle 4">
            <a:extLst>
              <a:ext uri="{FF2B5EF4-FFF2-40B4-BE49-F238E27FC236}">
                <a16:creationId xmlns:a16="http://schemas.microsoft.com/office/drawing/2014/main" id="{0F41793F-4426-4504-8995-6F3E6D265DCC}"/>
              </a:ext>
            </a:extLst>
          </p:cNvPr>
          <p:cNvSpPr>
            <a:spLocks noGrp="1"/>
          </p:cNvSpPr>
          <p:nvPr>
            <p:ph type="title"/>
          </p:nvPr>
        </p:nvSpPr>
        <p:spPr>
          <a:xfrm>
            <a:off x="1154955" y="973667"/>
            <a:ext cx="2942210" cy="4833745"/>
          </a:xfrm>
        </p:spPr>
        <p:txBody>
          <a:bodyPr>
            <a:normAutofit/>
          </a:bodyPr>
          <a:lstStyle/>
          <a:p>
            <a:r>
              <a:rPr lang="en-US">
                <a:solidFill>
                  <a:srgbClr val="EBEBEB"/>
                </a:solidFill>
              </a:rPr>
              <a:t>AMYGDALA SOOTHING TOOLBOX</a:t>
            </a:r>
          </a:p>
        </p:txBody>
      </p:sp>
      <p:sp>
        <p:nvSpPr>
          <p:cNvPr id="27" name="Rectangle 26">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Content Placeholder 5">
            <a:extLst>
              <a:ext uri="{FF2B5EF4-FFF2-40B4-BE49-F238E27FC236}">
                <a16:creationId xmlns:a16="http://schemas.microsoft.com/office/drawing/2014/main" id="{3661DEA7-5C9D-494F-BFAC-8A7E7537369A}"/>
              </a:ext>
            </a:extLst>
          </p:cNvPr>
          <p:cNvGraphicFramePr>
            <a:graphicFrameLocks noGrp="1"/>
          </p:cNvGraphicFramePr>
          <p:nvPr>
            <p:ph idx="1"/>
            <p:extLst>
              <p:ext uri="{D42A27DB-BD31-4B8C-83A1-F6EECF244321}">
                <p14:modId xmlns:p14="http://schemas.microsoft.com/office/powerpoint/2010/main" val="309076432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11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FD654E-8AB0-4FC3-B5DC-D876E4D61451}"/>
              </a:ext>
            </a:extLst>
          </p:cNvPr>
          <p:cNvSpPr/>
          <p:nvPr/>
        </p:nvSpPr>
        <p:spPr>
          <a:xfrm>
            <a:off x="3818759" y="426448"/>
            <a:ext cx="5251166" cy="5509200"/>
          </a:xfrm>
          <a:prstGeom prst="rect">
            <a:avLst/>
          </a:prstGeom>
          <a:solidFill>
            <a:schemeClr val="bg1"/>
          </a:solidFill>
          <a:ln w="76200">
            <a:solidFill>
              <a:schemeClr val="bg2">
                <a:lumMod val="50000"/>
              </a:schemeClr>
            </a:solidFill>
          </a:ln>
        </p:spPr>
        <p:txBody>
          <a:bodyPr wrap="square">
            <a:spAutoFit/>
          </a:bodyPr>
          <a:lstStyle/>
          <a:p>
            <a:pPr lvl="0" algn="ctr" defTabSz="914400" eaLnBrk="0" fontAlgn="base" hangingPunct="0">
              <a:spcBef>
                <a:spcPct val="0"/>
              </a:spcBef>
              <a:spcAft>
                <a:spcPct val="0"/>
              </a:spcAft>
            </a:pPr>
            <a:r>
              <a:rPr lang="en-US" altLang="en-US" sz="3200" dirty="0">
                <a:solidFill>
                  <a:srgbClr val="2CA0DC"/>
                </a:solidFill>
                <a:latin typeface="Revla Sans" charset="0"/>
                <a:ea typeface="Calibri" panose="020F0502020204030204" pitchFamily="34" charset="0"/>
                <a:cs typeface="Times New Roman" panose="02020603050405020304" pitchFamily="18" charset="0"/>
              </a:rPr>
              <a:t>GROUNDING EXERCISE</a:t>
            </a:r>
          </a:p>
          <a:p>
            <a:pPr lvl="0" algn="ctr" defTabSz="914400" eaLnBrk="0" fontAlgn="base" hangingPunct="0">
              <a:spcBef>
                <a:spcPct val="0"/>
              </a:spcBef>
              <a:spcAft>
                <a:spcPct val="0"/>
              </a:spcAft>
            </a:pPr>
            <a:endParaRPr lang="en-US" altLang="en-US" sz="2400" dirty="0"/>
          </a:p>
          <a:p>
            <a:pPr lvl="0" algn="ctr" defTabSz="914400" eaLnBrk="0" fontAlgn="base" hangingPunct="0">
              <a:spcBef>
                <a:spcPct val="0"/>
              </a:spcBef>
              <a:spcAft>
                <a:spcPct val="0"/>
              </a:spcAft>
            </a:pPr>
            <a:endParaRPr lang="en-US" altLang="en-US" sz="2400" dirty="0">
              <a:solidFill>
                <a:srgbClr val="B5248F"/>
              </a:solidFill>
              <a:latin typeface="Revla Sans"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endParaRPr lang="en-US" altLang="en-US" sz="2400" dirty="0">
              <a:solidFill>
                <a:srgbClr val="B5248F"/>
              </a:solidFill>
              <a:latin typeface="Revla Sans"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2400" dirty="0">
                <a:solidFill>
                  <a:srgbClr val="B5248F"/>
                </a:solidFill>
                <a:latin typeface="Revla Sans" charset="0"/>
                <a:ea typeface="Calibri" panose="020F0502020204030204" pitchFamily="34" charset="0"/>
                <a:cs typeface="Times New Roman" panose="02020603050405020304" pitchFamily="18" charset="0"/>
              </a:rPr>
              <a:t>Engaging the 5 </a:t>
            </a:r>
            <a:r>
              <a:rPr lang="en-US" altLang="en-US" sz="2400" dirty="0">
                <a:latin typeface="Revla Sans" charset="0"/>
                <a:ea typeface="Calibri" panose="020F0502020204030204" pitchFamily="34" charset="0"/>
                <a:cs typeface="Times New Roman" panose="02020603050405020304" pitchFamily="18" charset="0"/>
              </a:rPr>
              <a:t>senses to get Back to Center</a:t>
            </a:r>
            <a:endParaRPr lang="en-US" altLang="en-US" sz="2400" dirty="0"/>
          </a:p>
          <a:p>
            <a:pPr lvl="0" algn="ctr" defTabSz="914400" eaLnBrk="0" fontAlgn="base" hangingPunct="0">
              <a:spcBef>
                <a:spcPct val="0"/>
              </a:spcBef>
              <a:spcAft>
                <a:spcPct val="0"/>
              </a:spcAft>
            </a:pPr>
            <a:endParaRPr lang="en-US" altLang="en-US" sz="2400" dirty="0">
              <a:latin typeface="Revla Sans"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Look around and find:</a:t>
            </a:r>
            <a:endParaRPr lang="en-US" altLang="en-US" sz="2400" dirty="0"/>
          </a:p>
          <a:p>
            <a:pPr lvl="0" algn="ctr" defTabSz="914400" eaLnBrk="0" fontAlgn="base" hangingPunct="0">
              <a:spcBef>
                <a:spcPct val="0"/>
              </a:spcBef>
              <a:spcAft>
                <a:spcPct val="0"/>
              </a:spcAft>
            </a:pPr>
            <a:endParaRPr lang="en-US" altLang="en-US" sz="2400" dirty="0">
              <a:latin typeface="Revla Sans"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5 Things you can </a:t>
            </a:r>
            <a:r>
              <a:rPr lang="en-US" altLang="en-US" sz="2400" dirty="0">
                <a:solidFill>
                  <a:srgbClr val="B5208E"/>
                </a:solidFill>
                <a:latin typeface="Revla Sans" charset="0"/>
                <a:ea typeface="Calibri" panose="020F0502020204030204" pitchFamily="34" charset="0"/>
                <a:cs typeface="Times New Roman" panose="02020603050405020304" pitchFamily="18" charset="0"/>
              </a:rPr>
              <a:t>SEE</a:t>
            </a:r>
            <a:endParaRPr lang="en-US" altLang="en-US" sz="2400" dirty="0">
              <a:solidFill>
                <a:srgbClr val="B5208E"/>
              </a:solidFill>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4 Things you can </a:t>
            </a:r>
            <a:r>
              <a:rPr lang="en-US" altLang="en-US" sz="2400" dirty="0">
                <a:solidFill>
                  <a:srgbClr val="B5208E"/>
                </a:solidFill>
                <a:latin typeface="Revla Sans" charset="0"/>
                <a:ea typeface="Calibri" panose="020F0502020204030204" pitchFamily="34" charset="0"/>
                <a:cs typeface="Times New Roman" panose="02020603050405020304" pitchFamily="18" charset="0"/>
              </a:rPr>
              <a:t>FEEL or TOUCH</a:t>
            </a:r>
            <a:endParaRPr lang="en-US" altLang="en-US" sz="2400" dirty="0">
              <a:solidFill>
                <a:srgbClr val="B5208E"/>
              </a:solidFill>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3 Things you can </a:t>
            </a:r>
            <a:r>
              <a:rPr lang="en-US" altLang="en-US" sz="2400" dirty="0">
                <a:solidFill>
                  <a:srgbClr val="B5208E"/>
                </a:solidFill>
                <a:latin typeface="Revla Sans" charset="0"/>
                <a:ea typeface="Calibri" panose="020F0502020204030204" pitchFamily="34" charset="0"/>
                <a:cs typeface="Times New Roman" panose="02020603050405020304" pitchFamily="18" charset="0"/>
              </a:rPr>
              <a:t>HEAR</a:t>
            </a:r>
            <a:endParaRPr lang="en-US" altLang="en-US" sz="2400" dirty="0">
              <a:solidFill>
                <a:srgbClr val="B5208E"/>
              </a:solidFill>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2 Things you can </a:t>
            </a:r>
            <a:r>
              <a:rPr lang="en-US" altLang="en-US" sz="2400" dirty="0">
                <a:solidFill>
                  <a:srgbClr val="B5208E"/>
                </a:solidFill>
                <a:latin typeface="Revla Sans" charset="0"/>
                <a:ea typeface="Calibri" panose="020F0502020204030204" pitchFamily="34" charset="0"/>
                <a:cs typeface="Times New Roman" panose="02020603050405020304" pitchFamily="18" charset="0"/>
              </a:rPr>
              <a:t>SMELL</a:t>
            </a:r>
            <a:endParaRPr lang="en-US" altLang="en-US" sz="2400" dirty="0">
              <a:solidFill>
                <a:srgbClr val="B5208E"/>
              </a:solidFill>
            </a:endParaRPr>
          </a:p>
          <a:p>
            <a:pPr lvl="0" algn="ctr" defTabSz="914400" eaLnBrk="0" fontAlgn="base" hangingPunct="0">
              <a:spcBef>
                <a:spcPct val="0"/>
              </a:spcBef>
              <a:spcAft>
                <a:spcPct val="0"/>
              </a:spcAft>
            </a:pPr>
            <a:r>
              <a:rPr lang="en-US" altLang="en-US" sz="2400" dirty="0">
                <a:latin typeface="Revla Sans" charset="0"/>
                <a:ea typeface="Calibri" panose="020F0502020204030204" pitchFamily="34" charset="0"/>
                <a:cs typeface="Times New Roman" panose="02020603050405020304" pitchFamily="18" charset="0"/>
              </a:rPr>
              <a:t>1 Things you can </a:t>
            </a:r>
            <a:r>
              <a:rPr lang="en-US" altLang="en-US" sz="2400" dirty="0">
                <a:solidFill>
                  <a:srgbClr val="B5208E"/>
                </a:solidFill>
                <a:latin typeface="Revla Sans" charset="0"/>
                <a:ea typeface="Calibri" panose="020F0502020204030204" pitchFamily="34" charset="0"/>
                <a:cs typeface="Times New Roman" panose="02020603050405020304" pitchFamily="18" charset="0"/>
              </a:rPr>
              <a:t>TASTE</a:t>
            </a:r>
          </a:p>
          <a:p>
            <a:pPr lvl="0" algn="ctr" defTabSz="914400" eaLnBrk="0" fontAlgn="base" hangingPunct="0">
              <a:spcBef>
                <a:spcPct val="0"/>
              </a:spcBef>
              <a:spcAft>
                <a:spcPct val="0"/>
              </a:spcAft>
            </a:pPr>
            <a:endParaRPr lang="en-US" altLang="en-US" sz="800" dirty="0"/>
          </a:p>
        </p:txBody>
      </p:sp>
      <p:pic>
        <p:nvPicPr>
          <p:cNvPr id="1025" name="Picture 4">
            <a:extLst>
              <a:ext uri="{FF2B5EF4-FFF2-40B4-BE49-F238E27FC236}">
                <a16:creationId xmlns:a16="http://schemas.microsoft.com/office/drawing/2014/main" id="{86CD1A5E-A029-4252-9019-854248528B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6191929" y="1262113"/>
            <a:ext cx="50482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1215B95-3C12-4290-BD5E-0104F3898237}"/>
              </a:ext>
            </a:extLst>
          </p:cNvPr>
          <p:cNvSpPr>
            <a:spLocks noChangeArrowheads="1"/>
          </p:cNvSpPr>
          <p:nvPr/>
        </p:nvSpPr>
        <p:spPr bwMode="auto">
          <a:xfrm>
            <a:off x="21770" y="6223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6622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E92A9B-56BB-484E-A885-6FF999C15F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9" name="Rectangle 8">
              <a:extLst>
                <a:ext uri="{FF2B5EF4-FFF2-40B4-BE49-F238E27FC236}">
                  <a16:creationId xmlns:a16="http://schemas.microsoft.com/office/drawing/2014/main" id="{882D236D-EC3D-4158-9972-C92C36D60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9F1A34D6-00E0-4160-B42C-C0F61837F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F0CCB13-1DEC-47CE-B46A-6F89115275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1287698F-BA3C-4B14-8EFD-4BB510CA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E098F9C4-2AE2-4FA4-974F-9C9F4ED35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a:extLst>
                <a:ext uri="{FF2B5EF4-FFF2-40B4-BE49-F238E27FC236}">
                  <a16:creationId xmlns:a16="http://schemas.microsoft.com/office/drawing/2014/main" id="{BD6C01FB-DF9D-42FE-9C82-DEF119DB6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7B264309-727F-43C4-9E15-AB69155D8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3E20E404-0173-46F6-9DC4-C960A5778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123444F-BEF9-464D-9F9D-C92DC269CA87}"/>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a:solidFill>
                  <a:schemeClr val="tx1"/>
                </a:solidFill>
              </a:rPr>
              <a:t>BOOKS</a:t>
            </a:r>
          </a:p>
        </p:txBody>
      </p:sp>
      <p:cxnSp>
        <p:nvCxnSpPr>
          <p:cNvPr id="25" name="Straight Connector 24">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6380433-3FFE-4E02-8393-A7C88869966C}"/>
              </a:ext>
            </a:extLst>
          </p:cNvPr>
          <p:cNvSpPr txBox="1"/>
          <p:nvPr/>
        </p:nvSpPr>
        <p:spPr>
          <a:xfrm>
            <a:off x="5041399" y="1085549"/>
            <a:ext cx="5579707" cy="46869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buFont typeface="Wingdings 3" charset="2"/>
              <a:buChar char=""/>
            </a:pPr>
            <a:r>
              <a:rPr lang="en-US"/>
              <a:t>What to do when you worry too much: A kid's guide to overcome anxiety. Dawn Huebner</a:t>
            </a:r>
          </a:p>
          <a:p>
            <a:pPr defTabSz="457200">
              <a:spcBef>
                <a:spcPts val="1000"/>
              </a:spcBef>
              <a:buClr>
                <a:schemeClr val="accent1"/>
              </a:buClr>
              <a:buSzPct val="80000"/>
              <a:buFont typeface="Wingdings 3" charset="2"/>
              <a:buChar char=""/>
            </a:pPr>
            <a:r>
              <a:rPr lang="en-US"/>
              <a:t>Outsmarting worry: An older kid's guide to managing anxiety. Dawn Huebner</a:t>
            </a:r>
          </a:p>
          <a:p>
            <a:pPr defTabSz="457200">
              <a:spcBef>
                <a:spcPts val="1000"/>
              </a:spcBef>
              <a:buClr>
                <a:schemeClr val="accent1"/>
              </a:buClr>
              <a:buSzPct val="80000"/>
              <a:buFont typeface="Wingdings 3" charset="2"/>
              <a:buChar char=""/>
            </a:pPr>
            <a:r>
              <a:rPr lang="en-US"/>
              <a:t>Freeing your child from Anxiety. Tamar Chansky</a:t>
            </a:r>
          </a:p>
          <a:p>
            <a:pPr defTabSz="457200">
              <a:spcBef>
                <a:spcPts val="1000"/>
              </a:spcBef>
              <a:buClr>
                <a:schemeClr val="accent1"/>
              </a:buClr>
              <a:buSzPct val="80000"/>
              <a:buFont typeface="Wingdings 3" charset="2"/>
              <a:buChar char=""/>
            </a:pPr>
            <a:r>
              <a:rPr lang="en-US"/>
              <a:t>Under Pressure: Confronting the epidemic of stress and anxiety in girls. Lisa Damour</a:t>
            </a:r>
          </a:p>
          <a:p>
            <a:pPr defTabSz="457200">
              <a:spcBef>
                <a:spcPts val="1000"/>
              </a:spcBef>
              <a:buClr>
                <a:schemeClr val="accent1"/>
              </a:buClr>
              <a:buSzPct val="80000"/>
              <a:buFont typeface="Wingdings 3" charset="2"/>
              <a:buChar char=""/>
            </a:pPr>
            <a:r>
              <a:rPr lang="en-US" dirty="0"/>
              <a:t>The whole-brain child</a:t>
            </a:r>
            <a:r>
              <a:rPr lang="en-US"/>
              <a:t>: 12 revolutionary strategies to nurture your child's developing mind. Daniel Siegel and Tina Payne-Bryson</a:t>
            </a:r>
          </a:p>
        </p:txBody>
      </p:sp>
      <p:sp>
        <p:nvSpPr>
          <p:cNvPr id="27"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29"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56730835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70CB83-18B1-4824-B4E3-DAF12D88A23C}"/>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Session 1 </a:t>
            </a:r>
            <a:endParaRPr lang="en-US" sz="2000" dirty="0">
              <a:solidFill>
                <a:schemeClr val="bg1"/>
              </a:solidFill>
            </a:endParaRPr>
          </a:p>
        </p:txBody>
      </p:sp>
      <p:sp>
        <p:nvSpPr>
          <p:cNvPr id="6" name="Rectangle 5">
            <a:extLst>
              <a:ext uri="{FF2B5EF4-FFF2-40B4-BE49-F238E27FC236}">
                <a16:creationId xmlns:a16="http://schemas.microsoft.com/office/drawing/2014/main" id="{1120F537-DD28-4FA6-BAA7-C6B1F6ABF2F6}"/>
              </a:ext>
            </a:extLst>
          </p:cNvPr>
          <p:cNvSpPr/>
          <p:nvPr/>
        </p:nvSpPr>
        <p:spPr>
          <a:xfrm>
            <a:off x="4441925" y="3244334"/>
            <a:ext cx="33081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Regional Champions Onboarding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9D038F0-08DB-451F-AFFE-2AD07F31ED62}"/>
              </a:ext>
            </a:extLst>
          </p:cNvPr>
          <p:cNvSpPr txBox="1"/>
          <p:nvPr/>
        </p:nvSpPr>
        <p:spPr>
          <a:xfrm>
            <a:off x="2293465" y="3693530"/>
            <a:ext cx="9898535"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Contact the </a:t>
            </a:r>
            <a:r>
              <a:rPr kumimoji="0" lang="en-US" sz="3200" b="1" i="0" u="none" strike="noStrike" kern="1200" cap="none" spc="0" normalizeH="0" baseline="0" noProof="0" dirty="0">
                <a:ln>
                  <a:noFill/>
                </a:ln>
                <a:solidFill>
                  <a:prstClr val="black"/>
                </a:solidFill>
                <a:effectLst/>
                <a:uLnTx/>
                <a:uFillTx/>
                <a:latin typeface="Calibri"/>
                <a:ea typeface="+mn-ea"/>
                <a:cs typeface="+mn-cs"/>
              </a:rPr>
              <a:t>Family</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Consultation Service </a:t>
            </a:r>
            <a:r>
              <a:rPr kumimoji="0" lang="en-US" sz="2400" b="1" i="0" u="none" strike="noStrike" kern="1200" cap="none" spc="0" normalizeH="0" baseline="0" noProof="0" dirty="0">
                <a:ln>
                  <a:noFill/>
                </a:ln>
                <a:solidFill>
                  <a:prstClr val="black"/>
                </a:solidFill>
                <a:effectLst/>
                <a:uLnTx/>
                <a:uFillTx/>
                <a:latin typeface="Calibri"/>
                <a:ea typeface="+mn-ea"/>
                <a:cs typeface="+mn-cs"/>
              </a:rPr>
              <a:t>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hlinkClick r:id="rId3"/>
              </a:rPr>
              <a:t>familyconsultationservice@wbfn.org</a:t>
            </a:r>
            <a:endParaRPr lang="en-US" sz="3200" b="1"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+1-202-458-5550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www.wbfn.org</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A4C0640-DF5D-4246-8954-7429A23E3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3" y="472670"/>
            <a:ext cx="10024534" cy="2837446"/>
          </a:xfrm>
          <a:prstGeom prst="rect">
            <a:avLst/>
          </a:prstGeom>
        </p:spPr>
      </p:pic>
      <p:sp>
        <p:nvSpPr>
          <p:cNvPr id="11" name="TextBox 10">
            <a:extLst>
              <a:ext uri="{FF2B5EF4-FFF2-40B4-BE49-F238E27FC236}">
                <a16:creationId xmlns:a16="http://schemas.microsoft.com/office/drawing/2014/main" id="{B7B0742D-0138-44C7-A745-0E13946AC00F}"/>
              </a:ext>
            </a:extLst>
          </p:cNvPr>
          <p:cNvSpPr txBox="1"/>
          <p:nvPr/>
        </p:nvSpPr>
        <p:spPr>
          <a:xfrm>
            <a:off x="4255659" y="2609026"/>
            <a:ext cx="7646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75000"/>
                  </a:srgbClr>
                </a:solidFill>
                <a:effectLst/>
                <a:uLnTx/>
                <a:uFillTx/>
                <a:latin typeface="Calibri"/>
                <a:ea typeface="+mn-ea"/>
                <a:cs typeface="+mn-cs"/>
              </a:rPr>
              <a:t>Welcome  -  Support  -  Advocate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Text, logo&#10;&#10;Description automatically generated">
            <a:extLst>
              <a:ext uri="{FF2B5EF4-FFF2-40B4-BE49-F238E27FC236}">
                <a16:creationId xmlns:a16="http://schemas.microsoft.com/office/drawing/2014/main" id="{FE4073FF-B891-4166-9ADB-119AE4E61B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0842" y="6267236"/>
            <a:ext cx="1747303" cy="559942"/>
          </a:xfrm>
          <a:prstGeom prst="rect">
            <a:avLst/>
          </a:prstGeom>
        </p:spPr>
      </p:pic>
    </p:spTree>
    <p:extLst>
      <p:ext uri="{BB962C8B-B14F-4D97-AF65-F5344CB8AC3E}">
        <p14:creationId xmlns:p14="http://schemas.microsoft.com/office/powerpoint/2010/main" val="18879107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1018</Words>
  <Application>Microsoft Office PowerPoint</Application>
  <PresentationFormat>Widescreen</PresentationFormat>
  <Paragraphs>60</Paragraphs>
  <Slides>8</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Algerian</vt:lpstr>
      <vt:lpstr>Arial</vt:lpstr>
      <vt:lpstr>Calibri</vt:lpstr>
      <vt:lpstr>Calibri Light</vt:lpstr>
      <vt:lpstr>Century Gothic</vt:lpstr>
      <vt:lpstr>Revla Sans</vt:lpstr>
      <vt:lpstr>Wingdings 3</vt:lpstr>
      <vt:lpstr>office theme</vt:lpstr>
      <vt:lpstr>Ion Boardroom</vt:lpstr>
      <vt:lpstr>Tema de Office</vt:lpstr>
      <vt:lpstr>BUILDING YOUR PARENTING TOOLBOX</vt:lpstr>
      <vt:lpstr>SELF-REGULATION AND THE BRAIN</vt:lpstr>
      <vt:lpstr>N.E.S.T PARENTING MODEL TO BOOST EMOTIONAL SELF-REGULATION</vt:lpstr>
      <vt:lpstr>PowerPoint Presentation</vt:lpstr>
      <vt:lpstr>AMYGDALA SOOTHING TOOLBOX</vt:lpstr>
      <vt:lpstr>PowerPoint Presentation</vt:lpstr>
      <vt:lpstr>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 Mathieu</dc:creator>
  <cp:lastModifiedBy>Catherine M. Mathieu</cp:lastModifiedBy>
  <cp:revision>71</cp:revision>
  <dcterms:created xsi:type="dcterms:W3CDTF">2021-03-17T20:19:51Z</dcterms:created>
  <dcterms:modified xsi:type="dcterms:W3CDTF">2021-03-18T19:56:34Z</dcterms:modified>
</cp:coreProperties>
</file>